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393" r:id="rId2"/>
    <p:sldId id="415" r:id="rId3"/>
    <p:sldId id="428" r:id="rId4"/>
    <p:sldId id="419" r:id="rId5"/>
    <p:sldId id="424" r:id="rId6"/>
    <p:sldId id="396" r:id="rId7"/>
    <p:sldId id="426" r:id="rId8"/>
    <p:sldId id="425" r:id="rId9"/>
    <p:sldId id="423" r:id="rId1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D01F"/>
    <a:srgbClr val="0076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69"/>
    <p:restoredTop sz="94694"/>
  </p:normalViewPr>
  <p:slideViewPr>
    <p:cSldViewPr snapToGrid="0" snapToObjects="1">
      <p:cViewPr varScale="1">
        <p:scale>
          <a:sx n="113" d="100"/>
          <a:sy n="113" d="100"/>
        </p:scale>
        <p:origin x="19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4011BE-80CD-BD4B-BCBE-E2758A892BFD}" type="datetimeFigureOut">
              <a:rPr lang="nl-NL" smtClean="0"/>
              <a:t>22-01-2023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DAB4F8-5203-3342-8E56-4C670675B6DE}" type="slidenum">
              <a:rPr lang="nl-NL" smtClean="0"/>
              <a:t>‹nr.›</a:t>
            </a:fld>
            <a:endParaRPr lang="nl-NL"/>
          </a:p>
        </p:txBody>
      </p:sp>
    </p:spTree>
    <p:extLst>
      <p:ext uri="{BB962C8B-B14F-4D97-AF65-F5344CB8AC3E}">
        <p14:creationId xmlns:p14="http://schemas.microsoft.com/office/powerpoint/2010/main" val="427105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F20A31-C21C-6A4A-BBBC-8FC86B99E87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6BFDEB5-CB0F-054A-8058-274C3F3061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A0CD11A-C7D6-6447-866C-811A3CC4FF39}"/>
              </a:ext>
            </a:extLst>
          </p:cNvPr>
          <p:cNvSpPr>
            <a:spLocks noGrp="1"/>
          </p:cNvSpPr>
          <p:nvPr>
            <p:ph type="dt" sz="half" idx="10"/>
          </p:nvPr>
        </p:nvSpPr>
        <p:spPr/>
        <p:txBody>
          <a:bodyPr/>
          <a:lstStyle/>
          <a:p>
            <a:fld id="{25178F1D-0384-BE43-9B82-24B2A4D5784A}" type="datetimeFigureOut">
              <a:rPr lang="nl-NL" smtClean="0"/>
              <a:t>22-01-2023</a:t>
            </a:fld>
            <a:endParaRPr lang="nl-NL"/>
          </a:p>
        </p:txBody>
      </p:sp>
      <p:sp>
        <p:nvSpPr>
          <p:cNvPr id="5" name="Tijdelijke aanduiding voor voettekst 4">
            <a:extLst>
              <a:ext uri="{FF2B5EF4-FFF2-40B4-BE49-F238E27FC236}">
                <a16:creationId xmlns:a16="http://schemas.microsoft.com/office/drawing/2014/main" id="{B63902CA-D634-D048-A1A8-1BA64B8EE32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FE35DB-BAB0-9741-A140-90B75A3EC8E4}"/>
              </a:ext>
            </a:extLst>
          </p:cNvPr>
          <p:cNvSpPr>
            <a:spLocks noGrp="1"/>
          </p:cNvSpPr>
          <p:nvPr>
            <p:ph type="sldNum" sz="quarter" idx="12"/>
          </p:nvPr>
        </p:nvSpPr>
        <p:spPr/>
        <p:txBody>
          <a:bodyPr/>
          <a:lstStyle/>
          <a:p>
            <a:fld id="{0A00D312-D094-4947-9B99-5250A807EC23}" type="slidenum">
              <a:rPr lang="nl-NL" smtClean="0"/>
              <a:t>‹nr.›</a:t>
            </a:fld>
            <a:endParaRPr lang="nl-NL"/>
          </a:p>
        </p:txBody>
      </p:sp>
    </p:spTree>
    <p:extLst>
      <p:ext uri="{BB962C8B-B14F-4D97-AF65-F5344CB8AC3E}">
        <p14:creationId xmlns:p14="http://schemas.microsoft.com/office/powerpoint/2010/main" val="132178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A95D8-2DE1-5046-BBE3-9A6A338376C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B1127FEF-C83B-B441-BFC9-938B98D471B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3A6DEF4-CA5B-194E-9973-811AF2DCDE0F}"/>
              </a:ext>
            </a:extLst>
          </p:cNvPr>
          <p:cNvSpPr>
            <a:spLocks noGrp="1"/>
          </p:cNvSpPr>
          <p:nvPr>
            <p:ph type="dt" sz="half" idx="10"/>
          </p:nvPr>
        </p:nvSpPr>
        <p:spPr/>
        <p:txBody>
          <a:bodyPr/>
          <a:lstStyle/>
          <a:p>
            <a:fld id="{25178F1D-0384-BE43-9B82-24B2A4D5784A}" type="datetimeFigureOut">
              <a:rPr lang="nl-NL" smtClean="0"/>
              <a:t>22-01-2023</a:t>
            </a:fld>
            <a:endParaRPr lang="nl-NL"/>
          </a:p>
        </p:txBody>
      </p:sp>
      <p:sp>
        <p:nvSpPr>
          <p:cNvPr id="5" name="Tijdelijke aanduiding voor voettekst 4">
            <a:extLst>
              <a:ext uri="{FF2B5EF4-FFF2-40B4-BE49-F238E27FC236}">
                <a16:creationId xmlns:a16="http://schemas.microsoft.com/office/drawing/2014/main" id="{6285B71E-3E71-F742-8193-FD4B03380F6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C59F6D8-71A8-B243-A998-2786784CBC25}"/>
              </a:ext>
            </a:extLst>
          </p:cNvPr>
          <p:cNvSpPr>
            <a:spLocks noGrp="1"/>
          </p:cNvSpPr>
          <p:nvPr>
            <p:ph type="sldNum" sz="quarter" idx="12"/>
          </p:nvPr>
        </p:nvSpPr>
        <p:spPr/>
        <p:txBody>
          <a:bodyPr/>
          <a:lstStyle/>
          <a:p>
            <a:fld id="{0A00D312-D094-4947-9B99-5250A807EC23}" type="slidenum">
              <a:rPr lang="nl-NL" smtClean="0"/>
              <a:t>‹nr.›</a:t>
            </a:fld>
            <a:endParaRPr lang="nl-NL"/>
          </a:p>
        </p:txBody>
      </p:sp>
    </p:spTree>
    <p:extLst>
      <p:ext uri="{BB962C8B-B14F-4D97-AF65-F5344CB8AC3E}">
        <p14:creationId xmlns:p14="http://schemas.microsoft.com/office/powerpoint/2010/main" val="55838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D0AFBEA-4606-F444-A685-4F6BC6A4E679}"/>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71B3CCDF-D559-484D-8665-D2195606E4E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3FF53BF-DF5D-F04C-885C-974C90C1CF74}"/>
              </a:ext>
            </a:extLst>
          </p:cNvPr>
          <p:cNvSpPr>
            <a:spLocks noGrp="1"/>
          </p:cNvSpPr>
          <p:nvPr>
            <p:ph type="dt" sz="half" idx="10"/>
          </p:nvPr>
        </p:nvSpPr>
        <p:spPr/>
        <p:txBody>
          <a:bodyPr/>
          <a:lstStyle/>
          <a:p>
            <a:fld id="{25178F1D-0384-BE43-9B82-24B2A4D5784A}" type="datetimeFigureOut">
              <a:rPr lang="nl-NL" smtClean="0"/>
              <a:t>22-01-2023</a:t>
            </a:fld>
            <a:endParaRPr lang="nl-NL"/>
          </a:p>
        </p:txBody>
      </p:sp>
      <p:sp>
        <p:nvSpPr>
          <p:cNvPr id="5" name="Tijdelijke aanduiding voor voettekst 4">
            <a:extLst>
              <a:ext uri="{FF2B5EF4-FFF2-40B4-BE49-F238E27FC236}">
                <a16:creationId xmlns:a16="http://schemas.microsoft.com/office/drawing/2014/main" id="{F2872F16-F0BD-5643-859F-CA449BEE9F6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E3BB6A0-64BE-4845-8BAE-BB021AC0D361}"/>
              </a:ext>
            </a:extLst>
          </p:cNvPr>
          <p:cNvSpPr>
            <a:spLocks noGrp="1"/>
          </p:cNvSpPr>
          <p:nvPr>
            <p:ph type="sldNum" sz="quarter" idx="12"/>
          </p:nvPr>
        </p:nvSpPr>
        <p:spPr/>
        <p:txBody>
          <a:bodyPr/>
          <a:lstStyle/>
          <a:p>
            <a:fld id="{0A00D312-D094-4947-9B99-5250A807EC23}" type="slidenum">
              <a:rPr lang="nl-NL" smtClean="0"/>
              <a:t>‹nr.›</a:t>
            </a:fld>
            <a:endParaRPr lang="nl-NL"/>
          </a:p>
        </p:txBody>
      </p:sp>
    </p:spTree>
    <p:extLst>
      <p:ext uri="{BB962C8B-B14F-4D97-AF65-F5344CB8AC3E}">
        <p14:creationId xmlns:p14="http://schemas.microsoft.com/office/powerpoint/2010/main" val="281981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E906A-B44C-3441-8F24-E132EE5B7FB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D3C04DC-66CE-3140-96C7-1C76CCC3C2E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860F336-8F6C-DB4F-A149-027455BA0E68}"/>
              </a:ext>
            </a:extLst>
          </p:cNvPr>
          <p:cNvSpPr>
            <a:spLocks noGrp="1"/>
          </p:cNvSpPr>
          <p:nvPr>
            <p:ph type="dt" sz="half" idx="10"/>
          </p:nvPr>
        </p:nvSpPr>
        <p:spPr/>
        <p:txBody>
          <a:bodyPr/>
          <a:lstStyle/>
          <a:p>
            <a:fld id="{25178F1D-0384-BE43-9B82-24B2A4D5784A}" type="datetimeFigureOut">
              <a:rPr lang="nl-NL" smtClean="0"/>
              <a:t>22-01-2023</a:t>
            </a:fld>
            <a:endParaRPr lang="nl-NL"/>
          </a:p>
        </p:txBody>
      </p:sp>
      <p:sp>
        <p:nvSpPr>
          <p:cNvPr id="5" name="Tijdelijke aanduiding voor voettekst 4">
            <a:extLst>
              <a:ext uri="{FF2B5EF4-FFF2-40B4-BE49-F238E27FC236}">
                <a16:creationId xmlns:a16="http://schemas.microsoft.com/office/drawing/2014/main" id="{F2A12538-3E2E-5045-B7A7-3840CB42AA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F04F5CB-DCE9-5345-BFCB-AFDBBF62D417}"/>
              </a:ext>
            </a:extLst>
          </p:cNvPr>
          <p:cNvSpPr>
            <a:spLocks noGrp="1"/>
          </p:cNvSpPr>
          <p:nvPr>
            <p:ph type="sldNum" sz="quarter" idx="12"/>
          </p:nvPr>
        </p:nvSpPr>
        <p:spPr/>
        <p:txBody>
          <a:bodyPr/>
          <a:lstStyle/>
          <a:p>
            <a:fld id="{0A00D312-D094-4947-9B99-5250A807EC23}" type="slidenum">
              <a:rPr lang="nl-NL" smtClean="0"/>
              <a:t>‹nr.›</a:t>
            </a:fld>
            <a:endParaRPr lang="nl-NL"/>
          </a:p>
        </p:txBody>
      </p:sp>
    </p:spTree>
    <p:extLst>
      <p:ext uri="{BB962C8B-B14F-4D97-AF65-F5344CB8AC3E}">
        <p14:creationId xmlns:p14="http://schemas.microsoft.com/office/powerpoint/2010/main" val="49605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0F04D6-F3B7-9E43-8955-436D9984FAD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C367E8B-D700-144B-88D1-0ABB2AF446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8C140D6-3062-F649-A034-193E4B185E5D}"/>
              </a:ext>
            </a:extLst>
          </p:cNvPr>
          <p:cNvSpPr>
            <a:spLocks noGrp="1"/>
          </p:cNvSpPr>
          <p:nvPr>
            <p:ph type="dt" sz="half" idx="10"/>
          </p:nvPr>
        </p:nvSpPr>
        <p:spPr/>
        <p:txBody>
          <a:bodyPr/>
          <a:lstStyle/>
          <a:p>
            <a:fld id="{25178F1D-0384-BE43-9B82-24B2A4D5784A}" type="datetimeFigureOut">
              <a:rPr lang="nl-NL" smtClean="0"/>
              <a:t>22-01-2023</a:t>
            </a:fld>
            <a:endParaRPr lang="nl-NL"/>
          </a:p>
        </p:txBody>
      </p:sp>
      <p:sp>
        <p:nvSpPr>
          <p:cNvPr id="5" name="Tijdelijke aanduiding voor voettekst 4">
            <a:extLst>
              <a:ext uri="{FF2B5EF4-FFF2-40B4-BE49-F238E27FC236}">
                <a16:creationId xmlns:a16="http://schemas.microsoft.com/office/drawing/2014/main" id="{CD064D8C-903E-504E-93B4-203ED3F529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1F14F7A-EBF2-0F4D-AA01-2075D54124E4}"/>
              </a:ext>
            </a:extLst>
          </p:cNvPr>
          <p:cNvSpPr>
            <a:spLocks noGrp="1"/>
          </p:cNvSpPr>
          <p:nvPr>
            <p:ph type="sldNum" sz="quarter" idx="12"/>
          </p:nvPr>
        </p:nvSpPr>
        <p:spPr/>
        <p:txBody>
          <a:bodyPr/>
          <a:lstStyle/>
          <a:p>
            <a:fld id="{0A00D312-D094-4947-9B99-5250A807EC23}" type="slidenum">
              <a:rPr lang="nl-NL" smtClean="0"/>
              <a:t>‹nr.›</a:t>
            </a:fld>
            <a:endParaRPr lang="nl-NL"/>
          </a:p>
        </p:txBody>
      </p:sp>
    </p:spTree>
    <p:extLst>
      <p:ext uri="{BB962C8B-B14F-4D97-AF65-F5344CB8AC3E}">
        <p14:creationId xmlns:p14="http://schemas.microsoft.com/office/powerpoint/2010/main" val="168639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8DE9DD-C41B-6F42-8245-EA84F952CEE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DABEE10-F772-204E-8711-BCE9CF3FB92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DD40517-5E50-0C44-9AAB-DD064D881CD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DF17C76-E80C-9A4C-A8CB-3F79BC4E8E2E}"/>
              </a:ext>
            </a:extLst>
          </p:cNvPr>
          <p:cNvSpPr>
            <a:spLocks noGrp="1"/>
          </p:cNvSpPr>
          <p:nvPr>
            <p:ph type="dt" sz="half" idx="10"/>
          </p:nvPr>
        </p:nvSpPr>
        <p:spPr/>
        <p:txBody>
          <a:bodyPr/>
          <a:lstStyle/>
          <a:p>
            <a:fld id="{25178F1D-0384-BE43-9B82-24B2A4D5784A}" type="datetimeFigureOut">
              <a:rPr lang="nl-NL" smtClean="0"/>
              <a:t>22-01-2023</a:t>
            </a:fld>
            <a:endParaRPr lang="nl-NL"/>
          </a:p>
        </p:txBody>
      </p:sp>
      <p:sp>
        <p:nvSpPr>
          <p:cNvPr id="6" name="Tijdelijke aanduiding voor voettekst 5">
            <a:extLst>
              <a:ext uri="{FF2B5EF4-FFF2-40B4-BE49-F238E27FC236}">
                <a16:creationId xmlns:a16="http://schemas.microsoft.com/office/drawing/2014/main" id="{CE36C934-2BC7-DD41-9BF0-76B99A4D807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2C9D87A-C09B-6E49-8693-FAF1AF055F66}"/>
              </a:ext>
            </a:extLst>
          </p:cNvPr>
          <p:cNvSpPr>
            <a:spLocks noGrp="1"/>
          </p:cNvSpPr>
          <p:nvPr>
            <p:ph type="sldNum" sz="quarter" idx="12"/>
          </p:nvPr>
        </p:nvSpPr>
        <p:spPr/>
        <p:txBody>
          <a:bodyPr/>
          <a:lstStyle/>
          <a:p>
            <a:fld id="{0A00D312-D094-4947-9B99-5250A807EC23}" type="slidenum">
              <a:rPr lang="nl-NL" smtClean="0"/>
              <a:t>‹nr.›</a:t>
            </a:fld>
            <a:endParaRPr lang="nl-NL"/>
          </a:p>
        </p:txBody>
      </p:sp>
    </p:spTree>
    <p:extLst>
      <p:ext uri="{BB962C8B-B14F-4D97-AF65-F5344CB8AC3E}">
        <p14:creationId xmlns:p14="http://schemas.microsoft.com/office/powerpoint/2010/main" val="108034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829AB1-24F9-F74C-AB00-B8D577FF6CF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53E51CB-1389-DE42-9661-A7F72F1C15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5899290-D16B-4244-8BE6-A818A1B94A1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B66A1BC-CA20-7940-AD6A-B08A672073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3C78C4A-7EA3-2E47-9297-2FF39857856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84EE06B-781E-F648-B065-94C8830B100F}"/>
              </a:ext>
            </a:extLst>
          </p:cNvPr>
          <p:cNvSpPr>
            <a:spLocks noGrp="1"/>
          </p:cNvSpPr>
          <p:nvPr>
            <p:ph type="dt" sz="half" idx="10"/>
          </p:nvPr>
        </p:nvSpPr>
        <p:spPr/>
        <p:txBody>
          <a:bodyPr/>
          <a:lstStyle/>
          <a:p>
            <a:fld id="{25178F1D-0384-BE43-9B82-24B2A4D5784A}" type="datetimeFigureOut">
              <a:rPr lang="nl-NL" smtClean="0"/>
              <a:t>22-01-2023</a:t>
            </a:fld>
            <a:endParaRPr lang="nl-NL"/>
          </a:p>
        </p:txBody>
      </p:sp>
      <p:sp>
        <p:nvSpPr>
          <p:cNvPr id="8" name="Tijdelijke aanduiding voor voettekst 7">
            <a:extLst>
              <a:ext uri="{FF2B5EF4-FFF2-40B4-BE49-F238E27FC236}">
                <a16:creationId xmlns:a16="http://schemas.microsoft.com/office/drawing/2014/main" id="{9C46C367-9EFF-2144-BDF4-AA5E1745B7E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85914B4-B67E-3A42-A769-0F30927A4FC7}"/>
              </a:ext>
            </a:extLst>
          </p:cNvPr>
          <p:cNvSpPr>
            <a:spLocks noGrp="1"/>
          </p:cNvSpPr>
          <p:nvPr>
            <p:ph type="sldNum" sz="quarter" idx="12"/>
          </p:nvPr>
        </p:nvSpPr>
        <p:spPr/>
        <p:txBody>
          <a:bodyPr/>
          <a:lstStyle/>
          <a:p>
            <a:fld id="{0A00D312-D094-4947-9B99-5250A807EC23}" type="slidenum">
              <a:rPr lang="nl-NL" smtClean="0"/>
              <a:t>‹nr.›</a:t>
            </a:fld>
            <a:endParaRPr lang="nl-NL"/>
          </a:p>
        </p:txBody>
      </p:sp>
    </p:spTree>
    <p:extLst>
      <p:ext uri="{BB962C8B-B14F-4D97-AF65-F5344CB8AC3E}">
        <p14:creationId xmlns:p14="http://schemas.microsoft.com/office/powerpoint/2010/main" val="174832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C36D3-BAE2-4D42-BF87-F8A870FB0FC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996276D-8DB8-7546-9DF0-8587E88B8EB6}"/>
              </a:ext>
            </a:extLst>
          </p:cNvPr>
          <p:cNvSpPr>
            <a:spLocks noGrp="1"/>
          </p:cNvSpPr>
          <p:nvPr>
            <p:ph type="dt" sz="half" idx="10"/>
          </p:nvPr>
        </p:nvSpPr>
        <p:spPr/>
        <p:txBody>
          <a:bodyPr/>
          <a:lstStyle/>
          <a:p>
            <a:fld id="{25178F1D-0384-BE43-9B82-24B2A4D5784A}" type="datetimeFigureOut">
              <a:rPr lang="nl-NL" smtClean="0"/>
              <a:t>22-01-2023</a:t>
            </a:fld>
            <a:endParaRPr lang="nl-NL"/>
          </a:p>
        </p:txBody>
      </p:sp>
      <p:sp>
        <p:nvSpPr>
          <p:cNvPr id="4" name="Tijdelijke aanduiding voor voettekst 3">
            <a:extLst>
              <a:ext uri="{FF2B5EF4-FFF2-40B4-BE49-F238E27FC236}">
                <a16:creationId xmlns:a16="http://schemas.microsoft.com/office/drawing/2014/main" id="{DD9C8C4E-778D-634A-BCCA-C6EF77516ED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7C78CE3-6BCA-F541-91FF-68C73F7A8C60}"/>
              </a:ext>
            </a:extLst>
          </p:cNvPr>
          <p:cNvSpPr>
            <a:spLocks noGrp="1"/>
          </p:cNvSpPr>
          <p:nvPr>
            <p:ph type="sldNum" sz="quarter" idx="12"/>
          </p:nvPr>
        </p:nvSpPr>
        <p:spPr/>
        <p:txBody>
          <a:bodyPr/>
          <a:lstStyle/>
          <a:p>
            <a:fld id="{0A00D312-D094-4947-9B99-5250A807EC23}" type="slidenum">
              <a:rPr lang="nl-NL" smtClean="0"/>
              <a:t>‹nr.›</a:t>
            </a:fld>
            <a:endParaRPr lang="nl-NL"/>
          </a:p>
        </p:txBody>
      </p:sp>
    </p:spTree>
    <p:extLst>
      <p:ext uri="{BB962C8B-B14F-4D97-AF65-F5344CB8AC3E}">
        <p14:creationId xmlns:p14="http://schemas.microsoft.com/office/powerpoint/2010/main" val="382577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6C4BFE6-D360-1442-966F-29699EEF2DE3}"/>
              </a:ext>
            </a:extLst>
          </p:cNvPr>
          <p:cNvSpPr>
            <a:spLocks noGrp="1"/>
          </p:cNvSpPr>
          <p:nvPr>
            <p:ph type="dt" sz="half" idx="10"/>
          </p:nvPr>
        </p:nvSpPr>
        <p:spPr/>
        <p:txBody>
          <a:bodyPr/>
          <a:lstStyle/>
          <a:p>
            <a:fld id="{25178F1D-0384-BE43-9B82-24B2A4D5784A}" type="datetimeFigureOut">
              <a:rPr lang="nl-NL" smtClean="0"/>
              <a:t>22-01-2023</a:t>
            </a:fld>
            <a:endParaRPr lang="nl-NL"/>
          </a:p>
        </p:txBody>
      </p:sp>
      <p:sp>
        <p:nvSpPr>
          <p:cNvPr id="3" name="Tijdelijke aanduiding voor voettekst 2">
            <a:extLst>
              <a:ext uri="{FF2B5EF4-FFF2-40B4-BE49-F238E27FC236}">
                <a16:creationId xmlns:a16="http://schemas.microsoft.com/office/drawing/2014/main" id="{70F9A30A-9EE5-6241-9CD1-9E48820A4B7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F75D0C4-BBAE-AF4F-987E-711B849082FA}"/>
              </a:ext>
            </a:extLst>
          </p:cNvPr>
          <p:cNvSpPr>
            <a:spLocks noGrp="1"/>
          </p:cNvSpPr>
          <p:nvPr>
            <p:ph type="sldNum" sz="quarter" idx="12"/>
          </p:nvPr>
        </p:nvSpPr>
        <p:spPr/>
        <p:txBody>
          <a:bodyPr/>
          <a:lstStyle/>
          <a:p>
            <a:fld id="{0A00D312-D094-4947-9B99-5250A807EC23}" type="slidenum">
              <a:rPr lang="nl-NL" smtClean="0"/>
              <a:t>‹nr.›</a:t>
            </a:fld>
            <a:endParaRPr lang="nl-NL"/>
          </a:p>
        </p:txBody>
      </p:sp>
    </p:spTree>
    <p:extLst>
      <p:ext uri="{BB962C8B-B14F-4D97-AF65-F5344CB8AC3E}">
        <p14:creationId xmlns:p14="http://schemas.microsoft.com/office/powerpoint/2010/main" val="111067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6E9EA-84AE-A646-9A40-F751944CDD5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B2107A4-27E6-0F47-AB19-71E0446A38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46B4E86-130F-324E-9910-2F465FD237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91C7132-794A-2140-9D52-E0CA5446A7CF}"/>
              </a:ext>
            </a:extLst>
          </p:cNvPr>
          <p:cNvSpPr>
            <a:spLocks noGrp="1"/>
          </p:cNvSpPr>
          <p:nvPr>
            <p:ph type="dt" sz="half" idx="10"/>
          </p:nvPr>
        </p:nvSpPr>
        <p:spPr/>
        <p:txBody>
          <a:bodyPr/>
          <a:lstStyle/>
          <a:p>
            <a:fld id="{25178F1D-0384-BE43-9B82-24B2A4D5784A}" type="datetimeFigureOut">
              <a:rPr lang="nl-NL" smtClean="0"/>
              <a:t>22-01-2023</a:t>
            </a:fld>
            <a:endParaRPr lang="nl-NL"/>
          </a:p>
        </p:txBody>
      </p:sp>
      <p:sp>
        <p:nvSpPr>
          <p:cNvPr id="6" name="Tijdelijke aanduiding voor voettekst 5">
            <a:extLst>
              <a:ext uri="{FF2B5EF4-FFF2-40B4-BE49-F238E27FC236}">
                <a16:creationId xmlns:a16="http://schemas.microsoft.com/office/drawing/2014/main" id="{895D27CF-2AAC-0844-AB1F-6F94BA3836F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03E876E-9C5C-C347-9AC7-744A42631E56}"/>
              </a:ext>
            </a:extLst>
          </p:cNvPr>
          <p:cNvSpPr>
            <a:spLocks noGrp="1"/>
          </p:cNvSpPr>
          <p:nvPr>
            <p:ph type="sldNum" sz="quarter" idx="12"/>
          </p:nvPr>
        </p:nvSpPr>
        <p:spPr/>
        <p:txBody>
          <a:bodyPr/>
          <a:lstStyle/>
          <a:p>
            <a:fld id="{0A00D312-D094-4947-9B99-5250A807EC23}" type="slidenum">
              <a:rPr lang="nl-NL" smtClean="0"/>
              <a:t>‹nr.›</a:t>
            </a:fld>
            <a:endParaRPr lang="nl-NL"/>
          </a:p>
        </p:txBody>
      </p:sp>
    </p:spTree>
    <p:extLst>
      <p:ext uri="{BB962C8B-B14F-4D97-AF65-F5344CB8AC3E}">
        <p14:creationId xmlns:p14="http://schemas.microsoft.com/office/powerpoint/2010/main" val="331288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01A70-29BA-094E-ADEC-79A6DF1152E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EB13812-AA97-504F-A25F-BA253C7EFD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70BFC7C-43F4-AE48-BEA2-AB1D29F097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3D509C0-BC57-2449-A4DB-2944C2804D5A}"/>
              </a:ext>
            </a:extLst>
          </p:cNvPr>
          <p:cNvSpPr>
            <a:spLocks noGrp="1"/>
          </p:cNvSpPr>
          <p:nvPr>
            <p:ph type="dt" sz="half" idx="10"/>
          </p:nvPr>
        </p:nvSpPr>
        <p:spPr/>
        <p:txBody>
          <a:bodyPr/>
          <a:lstStyle/>
          <a:p>
            <a:fld id="{25178F1D-0384-BE43-9B82-24B2A4D5784A}" type="datetimeFigureOut">
              <a:rPr lang="nl-NL" smtClean="0"/>
              <a:t>22-01-2023</a:t>
            </a:fld>
            <a:endParaRPr lang="nl-NL"/>
          </a:p>
        </p:txBody>
      </p:sp>
      <p:sp>
        <p:nvSpPr>
          <p:cNvPr id="6" name="Tijdelijke aanduiding voor voettekst 5">
            <a:extLst>
              <a:ext uri="{FF2B5EF4-FFF2-40B4-BE49-F238E27FC236}">
                <a16:creationId xmlns:a16="http://schemas.microsoft.com/office/drawing/2014/main" id="{E8EACD97-45F6-794C-B0F0-DFA6522AA54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FA63921-E359-8B4D-A337-811797D8F253}"/>
              </a:ext>
            </a:extLst>
          </p:cNvPr>
          <p:cNvSpPr>
            <a:spLocks noGrp="1"/>
          </p:cNvSpPr>
          <p:nvPr>
            <p:ph type="sldNum" sz="quarter" idx="12"/>
          </p:nvPr>
        </p:nvSpPr>
        <p:spPr/>
        <p:txBody>
          <a:bodyPr/>
          <a:lstStyle/>
          <a:p>
            <a:fld id="{0A00D312-D094-4947-9B99-5250A807EC23}" type="slidenum">
              <a:rPr lang="nl-NL" smtClean="0"/>
              <a:t>‹nr.›</a:t>
            </a:fld>
            <a:endParaRPr lang="nl-NL"/>
          </a:p>
        </p:txBody>
      </p:sp>
    </p:spTree>
    <p:extLst>
      <p:ext uri="{BB962C8B-B14F-4D97-AF65-F5344CB8AC3E}">
        <p14:creationId xmlns:p14="http://schemas.microsoft.com/office/powerpoint/2010/main" val="70035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07DA314-957A-D641-BC9F-81137C38EF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FDA2359-596B-264C-8A53-DFFC58ECC4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792C32E-E1F1-1340-9165-8955ECBF8B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178F1D-0384-BE43-9B82-24B2A4D5784A}" type="datetimeFigureOut">
              <a:rPr lang="nl-NL" smtClean="0"/>
              <a:t>22-01-2023</a:t>
            </a:fld>
            <a:endParaRPr lang="nl-NL"/>
          </a:p>
        </p:txBody>
      </p:sp>
      <p:sp>
        <p:nvSpPr>
          <p:cNvPr id="5" name="Tijdelijke aanduiding voor voettekst 4">
            <a:extLst>
              <a:ext uri="{FF2B5EF4-FFF2-40B4-BE49-F238E27FC236}">
                <a16:creationId xmlns:a16="http://schemas.microsoft.com/office/drawing/2014/main" id="{7B6DACD1-DCAE-1648-B93E-0B89A0A4A6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4752943-99AB-3140-A379-0967194020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00D312-D094-4947-9B99-5250A807EC23}" type="slidenum">
              <a:rPr lang="nl-NL" smtClean="0"/>
              <a:t>‹nr.›</a:t>
            </a:fld>
            <a:endParaRPr lang="nl-NL"/>
          </a:p>
        </p:txBody>
      </p:sp>
    </p:spTree>
    <p:extLst>
      <p:ext uri="{BB962C8B-B14F-4D97-AF65-F5344CB8AC3E}">
        <p14:creationId xmlns:p14="http://schemas.microsoft.com/office/powerpoint/2010/main" val="566702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dataprivacydag.nl/"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mailto:ria@mixmarketing.nl" TargetMode="External"/><Relationship Id="rId4" Type="http://schemas.openxmlformats.org/officeDocument/2006/relationships/hyperlink" Target="https://www.autoriteitpersoonsgegevens.nl/nl/over-privacy/persoonsgegeven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autoriteitpersoonsgegevens.nl/nl/over-privacy/persoonsgegevens"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dataprivacyweek.nl/dataprivacydag-wat-kun-je-inleveren/" TargetMode="Externa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descr="Afbeelding met persoon, binnen, vergaderruimte, bureau&#10;&#10;Automatisch gegenereerde beschrijving">
            <a:extLst>
              <a:ext uri="{FF2B5EF4-FFF2-40B4-BE49-F238E27FC236}">
                <a16:creationId xmlns:a16="http://schemas.microsoft.com/office/drawing/2014/main" id="{AF942584-8CD3-91E2-F960-34398C72468D}"/>
              </a:ext>
            </a:extLst>
          </p:cNvPr>
          <p:cNvPicPr>
            <a:picLocks noChangeAspect="1"/>
          </p:cNvPicPr>
          <p:nvPr/>
        </p:nvPicPr>
        <p:blipFill rotWithShape="1">
          <a:blip r:embed="rId2">
            <a:alphaModFix amt="40000"/>
          </a:blip>
          <a:srcRect l="2501" r="15249" b="-1"/>
          <a:stretch/>
        </p:blipFill>
        <p:spPr>
          <a:xfrm>
            <a:off x="-460465" y="291068"/>
            <a:ext cx="8450317" cy="6857990"/>
          </a:xfrm>
          <a:prstGeom prst="rect">
            <a:avLst/>
          </a:prstGeom>
        </p:spPr>
      </p:pic>
      <p:sp>
        <p:nvSpPr>
          <p:cNvPr id="2" name="Titel 1">
            <a:extLst>
              <a:ext uri="{FF2B5EF4-FFF2-40B4-BE49-F238E27FC236}">
                <a16:creationId xmlns:a16="http://schemas.microsoft.com/office/drawing/2014/main" id="{ECC12684-CC82-2342-8DFB-E4F967EBB7AD}"/>
              </a:ext>
            </a:extLst>
          </p:cNvPr>
          <p:cNvSpPr>
            <a:spLocks noGrp="1"/>
          </p:cNvSpPr>
          <p:nvPr>
            <p:ph type="title"/>
          </p:nvPr>
        </p:nvSpPr>
        <p:spPr>
          <a:xfrm>
            <a:off x="322625" y="793370"/>
            <a:ext cx="5876294" cy="4567137"/>
          </a:xfrm>
        </p:spPr>
        <p:txBody>
          <a:bodyPr vert="horz" lIns="91440" tIns="45720" rIns="91440" bIns="45720" rtlCol="0" anchor="b">
            <a:normAutofit/>
          </a:bodyPr>
          <a:lstStyle/>
          <a:p>
            <a:br>
              <a:rPr lang="en-US" b="1" kern="1200" dirty="0">
                <a:solidFill>
                  <a:srgbClr val="FFFFFF"/>
                </a:solidFill>
                <a:latin typeface="+mj-lt"/>
                <a:ea typeface="+mj-ea"/>
                <a:cs typeface="+mj-cs"/>
              </a:rPr>
            </a:br>
            <a:r>
              <a:rPr lang="en-US" b="1" kern="1200" dirty="0" err="1">
                <a:solidFill>
                  <a:srgbClr val="FFFFFF"/>
                </a:solidFill>
                <a:latin typeface="+mj-lt"/>
                <a:ea typeface="+mj-ea"/>
                <a:cs typeface="+mj-cs"/>
              </a:rPr>
              <a:t>Privacygevoelig</a:t>
            </a:r>
            <a:r>
              <a:rPr lang="en-US" b="1" dirty="0">
                <a:solidFill>
                  <a:srgbClr val="FFFFFF"/>
                </a:solidFill>
              </a:rPr>
              <a:t> </a:t>
            </a:r>
            <a:r>
              <a:rPr lang="en-US" b="1" kern="1200" dirty="0" err="1">
                <a:solidFill>
                  <a:srgbClr val="FFFFFF"/>
                </a:solidFill>
                <a:latin typeface="+mj-lt"/>
                <a:ea typeface="+mj-ea"/>
                <a:cs typeface="+mj-cs"/>
              </a:rPr>
              <a:t>materiaal</a:t>
            </a:r>
            <a:br>
              <a:rPr lang="en-US" b="1" kern="1200" dirty="0">
                <a:solidFill>
                  <a:srgbClr val="FFFFFF"/>
                </a:solidFill>
                <a:latin typeface="+mj-lt"/>
                <a:ea typeface="+mj-ea"/>
                <a:cs typeface="+mj-cs"/>
              </a:rPr>
            </a:br>
            <a:r>
              <a:rPr lang="en-US" b="1" kern="1200" dirty="0">
                <a:solidFill>
                  <a:srgbClr val="FFFFFF"/>
                </a:solidFill>
                <a:latin typeface="+mj-lt"/>
                <a:ea typeface="+mj-ea"/>
                <a:cs typeface="+mj-cs"/>
              </a:rPr>
              <a:t>op school.</a:t>
            </a:r>
            <a:br>
              <a:rPr lang="en-US" b="1" kern="1200" dirty="0">
                <a:solidFill>
                  <a:srgbClr val="FFFFFF"/>
                </a:solidFill>
                <a:latin typeface="+mj-lt"/>
                <a:ea typeface="+mj-ea"/>
                <a:cs typeface="+mj-cs"/>
              </a:rPr>
            </a:br>
            <a:r>
              <a:rPr lang="en-US" b="1" kern="1200" dirty="0">
                <a:solidFill>
                  <a:srgbClr val="FFFFFF"/>
                </a:solidFill>
                <a:latin typeface="+mj-lt"/>
                <a:ea typeface="+mj-ea"/>
                <a:cs typeface="+mj-cs"/>
              </a:rPr>
              <a:t>Het </a:t>
            </a:r>
            <a:r>
              <a:rPr lang="en-US" b="1" kern="1200" dirty="0" err="1">
                <a:solidFill>
                  <a:srgbClr val="FFFFFF"/>
                </a:solidFill>
                <a:latin typeface="+mj-lt"/>
                <a:ea typeface="+mj-ea"/>
                <a:cs typeface="+mj-cs"/>
              </a:rPr>
              <a:t>gesprek</a:t>
            </a:r>
            <a:r>
              <a:rPr lang="en-US" b="1" kern="1200" dirty="0">
                <a:solidFill>
                  <a:srgbClr val="FFFFFF"/>
                </a:solidFill>
                <a:latin typeface="+mj-lt"/>
                <a:ea typeface="+mj-ea"/>
                <a:cs typeface="+mj-cs"/>
              </a:rPr>
              <a:t> met de </a:t>
            </a:r>
            <a:r>
              <a:rPr lang="en-US" b="1" kern="1200" dirty="0" err="1">
                <a:solidFill>
                  <a:srgbClr val="FFFFFF"/>
                </a:solidFill>
                <a:latin typeface="+mj-lt"/>
                <a:ea typeface="+mj-ea"/>
                <a:cs typeface="+mj-cs"/>
              </a:rPr>
              <a:t>kinderen</a:t>
            </a:r>
            <a:r>
              <a:rPr lang="en-US" b="1" dirty="0">
                <a:solidFill>
                  <a:srgbClr val="FFFFFF"/>
                </a:solidFill>
              </a:rPr>
              <a:t> in de </a:t>
            </a:r>
            <a:r>
              <a:rPr lang="en-US" b="1" dirty="0" err="1">
                <a:solidFill>
                  <a:srgbClr val="FFFFFF"/>
                </a:solidFill>
              </a:rPr>
              <a:t>klas</a:t>
            </a:r>
            <a:br>
              <a:rPr lang="en-US" b="1" kern="1200" dirty="0">
                <a:solidFill>
                  <a:srgbClr val="FFFFFF"/>
                </a:solidFill>
                <a:latin typeface="+mj-lt"/>
                <a:ea typeface="+mj-ea"/>
                <a:cs typeface="+mj-cs"/>
              </a:rPr>
            </a:br>
            <a:br>
              <a:rPr lang="en-US" b="1" kern="1200" dirty="0">
                <a:solidFill>
                  <a:srgbClr val="FFFFFF"/>
                </a:solidFill>
                <a:latin typeface="+mj-lt"/>
                <a:ea typeface="+mj-ea"/>
                <a:cs typeface="+mj-cs"/>
              </a:rPr>
            </a:br>
            <a:endParaRPr lang="en-US" b="1" kern="1200" dirty="0">
              <a:solidFill>
                <a:srgbClr val="FFFFFF"/>
              </a:solidFill>
              <a:latin typeface="+mj-lt"/>
              <a:ea typeface="+mj-ea"/>
              <a:cs typeface="+mj-cs"/>
            </a:endParaRPr>
          </a:p>
        </p:txBody>
      </p:sp>
      <p:pic>
        <p:nvPicPr>
          <p:cNvPr id="10" name="Afbeelding 9" descr="Afbeelding met persoon, binnen, vergaderruimte, bureau&#10;&#10;Automatisch gegenereerde beschrijving">
            <a:extLst>
              <a:ext uri="{FF2B5EF4-FFF2-40B4-BE49-F238E27FC236}">
                <a16:creationId xmlns:a16="http://schemas.microsoft.com/office/drawing/2014/main" id="{1EBF681A-002F-050E-CD55-37774D68557B}"/>
              </a:ext>
            </a:extLst>
          </p:cNvPr>
          <p:cNvPicPr>
            <a:picLocks noChangeAspect="1"/>
          </p:cNvPicPr>
          <p:nvPr/>
        </p:nvPicPr>
        <p:blipFill rotWithShape="1">
          <a:blip r:embed="rId2"/>
          <a:srcRect l="13232" r="28731" b="-2"/>
          <a:stretch/>
        </p:blipFill>
        <p:spPr>
          <a:xfrm>
            <a:off x="5731058" y="-2458"/>
            <a:ext cx="6281262"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kstvak 6">
            <a:extLst>
              <a:ext uri="{FF2B5EF4-FFF2-40B4-BE49-F238E27FC236}">
                <a16:creationId xmlns:a16="http://schemas.microsoft.com/office/drawing/2014/main" id="{B0D1BB17-EAD6-794A-9463-B3FBCA097A6D}"/>
              </a:ext>
            </a:extLst>
          </p:cNvPr>
          <p:cNvSpPr txBox="1"/>
          <p:nvPr/>
        </p:nvSpPr>
        <p:spPr>
          <a:xfrm>
            <a:off x="1911927" y="6151418"/>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71939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tekst, binnen, rommelig&#10;&#10;Automatisch gegenereerde beschrijving">
            <a:extLst>
              <a:ext uri="{FF2B5EF4-FFF2-40B4-BE49-F238E27FC236}">
                <a16:creationId xmlns:a16="http://schemas.microsoft.com/office/drawing/2014/main" id="{9A7D8956-C809-414C-AC39-2812504D0284}"/>
              </a:ext>
            </a:extLst>
          </p:cNvPr>
          <p:cNvPicPr>
            <a:picLocks noChangeAspect="1"/>
          </p:cNvPicPr>
          <p:nvPr/>
        </p:nvPicPr>
        <p:blipFill rotWithShape="1">
          <a:blip r:embed="rId2">
            <a:alphaModFix amt="27000"/>
          </a:blip>
          <a:srcRect t="9091" r="23298"/>
          <a:stretch/>
        </p:blipFill>
        <p:spPr>
          <a:xfrm>
            <a:off x="4093072" y="10"/>
            <a:ext cx="838276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ECC12684-CC82-2342-8DFB-E4F967EBB7AD}"/>
              </a:ext>
            </a:extLst>
          </p:cNvPr>
          <p:cNvSpPr>
            <a:spLocks noGrp="1"/>
          </p:cNvSpPr>
          <p:nvPr>
            <p:ph type="title"/>
          </p:nvPr>
        </p:nvSpPr>
        <p:spPr>
          <a:xfrm>
            <a:off x="1541123" y="687743"/>
            <a:ext cx="10650875" cy="5463670"/>
          </a:xfrm>
        </p:spPr>
        <p:txBody>
          <a:bodyPr anchor="b">
            <a:noAutofit/>
          </a:bodyPr>
          <a:lstStyle/>
          <a:p>
            <a:r>
              <a:rPr lang="nl-NL" sz="1800" dirty="0"/>
              <a:t>Beste docent,</a:t>
            </a:r>
            <a:br>
              <a:rPr lang="nl-NL" sz="1800" dirty="0"/>
            </a:br>
            <a:br>
              <a:rPr lang="nl-NL" sz="1800" dirty="0"/>
            </a:br>
            <a:r>
              <a:rPr lang="nl-NL" sz="1800" dirty="0"/>
              <a:t>Deze sheets kunnen gebruikt worden als een leidraad om het gesprek over fysiek aanwezig privacygevoelig materiaal in de klas te bespreken.</a:t>
            </a:r>
            <a:br>
              <a:rPr lang="nl-NL" sz="1800" dirty="0"/>
            </a:br>
            <a:br>
              <a:rPr lang="nl-NL" sz="1800" dirty="0"/>
            </a:br>
            <a:r>
              <a:rPr lang="nl-NL" sz="1800" dirty="0"/>
              <a:t> Aanleiding: in de week van de Internationale Data Privacy van 23-28 januari 2023 organiseren de CA+ gecertificeerde bedrijven op 27 januari 2023 de Data Privacy Dag.  Dit is de de dag om kosteloos privacygevoelig materiaal in te leveren bij een professioneel bedrijf om vertrouwelijk te laten vernietigen.</a:t>
            </a:r>
            <a:br>
              <a:rPr lang="nl-NL" sz="1800" dirty="0"/>
            </a:br>
            <a:br>
              <a:rPr lang="nl-NL" sz="1800" dirty="0"/>
            </a:br>
            <a:r>
              <a:rPr lang="nl-NL" sz="1800" dirty="0"/>
              <a:t>De volgende sheets kunnen helpen bij de bewustwording van privacygevoelig materiaal op school en kan de basis zijn voor een les. Pas gerust aan naar eigen inzicht.</a:t>
            </a:r>
            <a:br>
              <a:rPr lang="nl-NL" sz="1800" dirty="0"/>
            </a:br>
            <a:br>
              <a:rPr lang="nl-NL" sz="1800" dirty="0"/>
            </a:br>
            <a:r>
              <a:rPr lang="nl-NL" sz="1800" dirty="0"/>
              <a:t>Antwoorden op de vragen zijn op te zoeken ( bv als oefening) op </a:t>
            </a:r>
            <a:r>
              <a:rPr lang="nl-NL" sz="1800" dirty="0">
                <a:hlinkClick r:id="rId3">
                  <a:extLst>
                    <a:ext uri="{A12FA001-AC4F-418D-AE19-62706E023703}">
                      <ahyp:hlinkClr xmlns:ahyp="http://schemas.microsoft.com/office/drawing/2018/hyperlinkcolor" val="tx"/>
                    </a:ext>
                  </a:extLst>
                </a:hlinkClick>
              </a:rPr>
              <a:t>www.dataprivacydag.nl</a:t>
            </a:r>
            <a:r>
              <a:rPr lang="nl-NL" sz="1800" dirty="0"/>
              <a:t> en op de website van het Autoriteit persoonsgegevens: </a:t>
            </a:r>
            <a:r>
              <a:rPr lang="nl-NL" sz="1800" dirty="0">
                <a:hlinkClick r:id="rId4">
                  <a:extLst>
                    <a:ext uri="{A12FA001-AC4F-418D-AE19-62706E023703}">
                      <ahyp:hlinkClr xmlns:ahyp="http://schemas.microsoft.com/office/drawing/2018/hyperlinkcolor" val="tx"/>
                    </a:ext>
                  </a:extLst>
                </a:hlinkClick>
              </a:rPr>
              <a:t>https://www.autoriteitpersoonsgegevens.nl/nl/over-privacy/persoonsgegevens</a:t>
            </a:r>
            <a:r>
              <a:rPr lang="nl-NL" sz="1800" dirty="0"/>
              <a:t> </a:t>
            </a:r>
            <a:br>
              <a:rPr lang="nl-NL" sz="1800" dirty="0"/>
            </a:br>
            <a:br>
              <a:rPr lang="nl-NL" sz="1800" dirty="0"/>
            </a:br>
            <a:r>
              <a:rPr lang="nl-NL" sz="1800" dirty="0"/>
              <a:t>De video op de website geeft goed aan wat de CA+ gecertificeerde bedrijven doen en aan welke eisen ze moeten voldoen. https://</a:t>
            </a:r>
            <a:r>
              <a:rPr lang="nl-NL" sz="1800" dirty="0" err="1"/>
              <a:t>www.dataprivacyweek.nl</a:t>
            </a:r>
            <a:r>
              <a:rPr lang="nl-NL" sz="1800" dirty="0"/>
              <a:t>/over-ons/</a:t>
            </a:r>
            <a:br>
              <a:rPr lang="nl-NL" sz="1800" dirty="0"/>
            </a:br>
            <a:br>
              <a:rPr lang="nl-NL" sz="1800" dirty="0"/>
            </a:br>
            <a:r>
              <a:rPr lang="nl-NL" sz="1800" dirty="0"/>
              <a:t>Vragen? Neem gerust contact op met Ria Luitjes via 06 83030848 of </a:t>
            </a:r>
            <a:r>
              <a:rPr lang="nl-NL" sz="1800" dirty="0">
                <a:hlinkClick r:id="rId5">
                  <a:extLst>
                    <a:ext uri="{A12FA001-AC4F-418D-AE19-62706E023703}">
                      <ahyp:hlinkClr xmlns:ahyp="http://schemas.microsoft.com/office/drawing/2018/hyperlinkcolor" val="tx"/>
                    </a:ext>
                  </a:extLst>
                </a:hlinkClick>
              </a:rPr>
              <a:t>ria@mixmarketing.nl</a:t>
            </a:r>
            <a:br>
              <a:rPr lang="nl-NL" sz="1800" dirty="0"/>
            </a:br>
            <a:r>
              <a:rPr lang="nl-NL" sz="1800" dirty="0"/>
              <a:t> </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Afbeelding 11">
            <a:extLst>
              <a:ext uri="{FF2B5EF4-FFF2-40B4-BE49-F238E27FC236}">
                <a16:creationId xmlns:a16="http://schemas.microsoft.com/office/drawing/2014/main" id="{E5A36E13-592A-9747-A7CF-0C84AFCEA6F0}"/>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71429" y="187323"/>
            <a:ext cx="1369694" cy="1312422"/>
          </a:xfrm>
          <a:prstGeom prst="rect">
            <a:avLst/>
          </a:prstGeom>
        </p:spPr>
      </p:pic>
      <p:sp>
        <p:nvSpPr>
          <p:cNvPr id="7" name="Tekstvak 6">
            <a:extLst>
              <a:ext uri="{FF2B5EF4-FFF2-40B4-BE49-F238E27FC236}">
                <a16:creationId xmlns:a16="http://schemas.microsoft.com/office/drawing/2014/main" id="{B0D1BB17-EAD6-794A-9463-B3FBCA097A6D}"/>
              </a:ext>
            </a:extLst>
          </p:cNvPr>
          <p:cNvSpPr txBox="1"/>
          <p:nvPr/>
        </p:nvSpPr>
        <p:spPr>
          <a:xfrm>
            <a:off x="1911927" y="6151418"/>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25772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descr="Afbeelding met persoon, binnen, vergaderruimte, bureau&#10;&#10;Automatisch gegenereerde beschrijving">
            <a:extLst>
              <a:ext uri="{FF2B5EF4-FFF2-40B4-BE49-F238E27FC236}">
                <a16:creationId xmlns:a16="http://schemas.microsoft.com/office/drawing/2014/main" id="{AF942584-8CD3-91E2-F960-34398C72468D}"/>
              </a:ext>
            </a:extLst>
          </p:cNvPr>
          <p:cNvPicPr>
            <a:picLocks noChangeAspect="1"/>
          </p:cNvPicPr>
          <p:nvPr/>
        </p:nvPicPr>
        <p:blipFill rotWithShape="1">
          <a:blip r:embed="rId2">
            <a:alphaModFix amt="40000"/>
          </a:blip>
          <a:srcRect l="2501" r="15249" b="-1"/>
          <a:stretch/>
        </p:blipFill>
        <p:spPr>
          <a:xfrm>
            <a:off x="-550776" y="10"/>
            <a:ext cx="8450317" cy="6857990"/>
          </a:xfrm>
          <a:prstGeom prst="rect">
            <a:avLst/>
          </a:prstGeom>
        </p:spPr>
      </p:pic>
      <p:sp>
        <p:nvSpPr>
          <p:cNvPr id="2" name="Titel 1">
            <a:extLst>
              <a:ext uri="{FF2B5EF4-FFF2-40B4-BE49-F238E27FC236}">
                <a16:creationId xmlns:a16="http://schemas.microsoft.com/office/drawing/2014/main" id="{ECC12684-CC82-2342-8DFB-E4F967EBB7AD}"/>
              </a:ext>
            </a:extLst>
          </p:cNvPr>
          <p:cNvSpPr>
            <a:spLocks noGrp="1"/>
          </p:cNvSpPr>
          <p:nvPr>
            <p:ph type="title"/>
          </p:nvPr>
        </p:nvSpPr>
        <p:spPr>
          <a:xfrm>
            <a:off x="322625" y="793370"/>
            <a:ext cx="5876294" cy="4567137"/>
          </a:xfrm>
        </p:spPr>
        <p:txBody>
          <a:bodyPr vert="horz" lIns="91440" tIns="45720" rIns="91440" bIns="45720" rtlCol="0" anchor="b">
            <a:normAutofit/>
          </a:bodyPr>
          <a:lstStyle/>
          <a:p>
            <a:br>
              <a:rPr lang="en-US" b="1" kern="1200" dirty="0">
                <a:solidFill>
                  <a:srgbClr val="FFFFFF"/>
                </a:solidFill>
                <a:latin typeface="+mj-lt"/>
                <a:ea typeface="+mj-ea"/>
                <a:cs typeface="+mj-cs"/>
              </a:rPr>
            </a:br>
            <a:r>
              <a:rPr lang="en-US" b="1" kern="1200" dirty="0" err="1">
                <a:solidFill>
                  <a:srgbClr val="FFFFFF"/>
                </a:solidFill>
                <a:latin typeface="+mj-lt"/>
                <a:ea typeface="+mj-ea"/>
                <a:cs typeface="+mj-cs"/>
              </a:rPr>
              <a:t>Privacygevoelig</a:t>
            </a:r>
            <a:r>
              <a:rPr lang="en-US" b="1" dirty="0">
                <a:solidFill>
                  <a:srgbClr val="FFFFFF"/>
                </a:solidFill>
              </a:rPr>
              <a:t> </a:t>
            </a:r>
            <a:r>
              <a:rPr lang="en-US" b="1" kern="1200" dirty="0" err="1">
                <a:solidFill>
                  <a:srgbClr val="FFFFFF"/>
                </a:solidFill>
                <a:latin typeface="+mj-lt"/>
                <a:ea typeface="+mj-ea"/>
                <a:cs typeface="+mj-cs"/>
              </a:rPr>
              <a:t>materiaal</a:t>
            </a:r>
            <a:br>
              <a:rPr lang="en-US" b="1" kern="1200" dirty="0">
                <a:solidFill>
                  <a:srgbClr val="FFFFFF"/>
                </a:solidFill>
                <a:latin typeface="+mj-lt"/>
                <a:ea typeface="+mj-ea"/>
                <a:cs typeface="+mj-cs"/>
              </a:rPr>
            </a:br>
            <a:r>
              <a:rPr lang="en-US" b="1" kern="1200" dirty="0">
                <a:solidFill>
                  <a:srgbClr val="FFFFFF"/>
                </a:solidFill>
                <a:latin typeface="+mj-lt"/>
                <a:ea typeface="+mj-ea"/>
                <a:cs typeface="+mj-cs"/>
              </a:rPr>
              <a:t>op school</a:t>
            </a:r>
            <a:br>
              <a:rPr lang="en-US" b="1" kern="1200" dirty="0">
                <a:solidFill>
                  <a:srgbClr val="FFFFFF"/>
                </a:solidFill>
                <a:latin typeface="+mj-lt"/>
                <a:ea typeface="+mj-ea"/>
                <a:cs typeface="+mj-cs"/>
              </a:rPr>
            </a:br>
            <a:r>
              <a:rPr lang="en-US" b="1" kern="1200" dirty="0">
                <a:solidFill>
                  <a:srgbClr val="FFFFFF"/>
                </a:solidFill>
                <a:latin typeface="+mj-lt"/>
                <a:ea typeface="+mj-ea"/>
                <a:cs typeface="+mj-cs"/>
              </a:rPr>
              <a:t>Het </a:t>
            </a:r>
            <a:r>
              <a:rPr lang="en-US" b="1" kern="1200" dirty="0" err="1">
                <a:solidFill>
                  <a:srgbClr val="FFFFFF"/>
                </a:solidFill>
                <a:latin typeface="+mj-lt"/>
                <a:ea typeface="+mj-ea"/>
                <a:cs typeface="+mj-cs"/>
              </a:rPr>
              <a:t>gesprek</a:t>
            </a:r>
            <a:r>
              <a:rPr lang="en-US" b="1" kern="1200" dirty="0">
                <a:solidFill>
                  <a:srgbClr val="FFFFFF"/>
                </a:solidFill>
                <a:latin typeface="+mj-lt"/>
                <a:ea typeface="+mj-ea"/>
                <a:cs typeface="+mj-cs"/>
              </a:rPr>
              <a:t> met de </a:t>
            </a:r>
            <a:r>
              <a:rPr lang="en-US" b="1" kern="1200" dirty="0" err="1">
                <a:solidFill>
                  <a:srgbClr val="FFFFFF"/>
                </a:solidFill>
                <a:latin typeface="+mj-lt"/>
                <a:ea typeface="+mj-ea"/>
                <a:cs typeface="+mj-cs"/>
              </a:rPr>
              <a:t>kinderen</a:t>
            </a:r>
            <a:r>
              <a:rPr lang="en-US" b="1" dirty="0">
                <a:solidFill>
                  <a:srgbClr val="FFFFFF"/>
                </a:solidFill>
              </a:rPr>
              <a:t> in de </a:t>
            </a:r>
            <a:r>
              <a:rPr lang="en-US" b="1" dirty="0" err="1">
                <a:solidFill>
                  <a:srgbClr val="FFFFFF"/>
                </a:solidFill>
              </a:rPr>
              <a:t>klas</a:t>
            </a:r>
            <a:br>
              <a:rPr lang="en-US" b="1" kern="1200" dirty="0">
                <a:solidFill>
                  <a:srgbClr val="FFFFFF"/>
                </a:solidFill>
                <a:latin typeface="+mj-lt"/>
                <a:ea typeface="+mj-ea"/>
                <a:cs typeface="+mj-cs"/>
              </a:rPr>
            </a:br>
            <a:br>
              <a:rPr lang="en-US" b="1" kern="1200" dirty="0">
                <a:solidFill>
                  <a:srgbClr val="FFFFFF"/>
                </a:solidFill>
                <a:latin typeface="+mj-lt"/>
                <a:ea typeface="+mj-ea"/>
                <a:cs typeface="+mj-cs"/>
              </a:rPr>
            </a:br>
            <a:endParaRPr lang="en-US" b="1" kern="1200" dirty="0">
              <a:solidFill>
                <a:srgbClr val="FFFFFF"/>
              </a:solidFill>
              <a:latin typeface="+mj-lt"/>
              <a:ea typeface="+mj-ea"/>
              <a:cs typeface="+mj-cs"/>
            </a:endParaRPr>
          </a:p>
        </p:txBody>
      </p:sp>
      <p:pic>
        <p:nvPicPr>
          <p:cNvPr id="10" name="Afbeelding 9" descr="Afbeelding met persoon, binnen, vergaderruimte, bureau&#10;&#10;Automatisch gegenereerde beschrijving">
            <a:extLst>
              <a:ext uri="{FF2B5EF4-FFF2-40B4-BE49-F238E27FC236}">
                <a16:creationId xmlns:a16="http://schemas.microsoft.com/office/drawing/2014/main" id="{1EBF681A-002F-050E-CD55-37774D68557B}"/>
              </a:ext>
            </a:extLst>
          </p:cNvPr>
          <p:cNvPicPr>
            <a:picLocks noChangeAspect="1"/>
          </p:cNvPicPr>
          <p:nvPr/>
        </p:nvPicPr>
        <p:blipFill rotWithShape="1">
          <a:blip r:embed="rId2"/>
          <a:srcRect l="13232" r="28731" b="-2"/>
          <a:stretch/>
        </p:blipFill>
        <p:spPr>
          <a:xfrm>
            <a:off x="5731058" y="-2458"/>
            <a:ext cx="6281262"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kstvak 6">
            <a:extLst>
              <a:ext uri="{FF2B5EF4-FFF2-40B4-BE49-F238E27FC236}">
                <a16:creationId xmlns:a16="http://schemas.microsoft.com/office/drawing/2014/main" id="{B0D1BB17-EAD6-794A-9463-B3FBCA097A6D}"/>
              </a:ext>
            </a:extLst>
          </p:cNvPr>
          <p:cNvSpPr txBox="1"/>
          <p:nvPr/>
        </p:nvSpPr>
        <p:spPr>
          <a:xfrm>
            <a:off x="1911927" y="6151418"/>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60205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descr="Afbeelding met persoon, binnen&#10;&#10;Automatisch gegenereerde beschrijving">
            <a:extLst>
              <a:ext uri="{FF2B5EF4-FFF2-40B4-BE49-F238E27FC236}">
                <a16:creationId xmlns:a16="http://schemas.microsoft.com/office/drawing/2014/main" id="{D3B82163-2E0F-0D6A-0A67-148CA9F0B516}"/>
              </a:ext>
            </a:extLst>
          </p:cNvPr>
          <p:cNvPicPr>
            <a:picLocks noChangeAspect="1"/>
          </p:cNvPicPr>
          <p:nvPr/>
        </p:nvPicPr>
        <p:blipFill rotWithShape="1">
          <a:blip r:embed="rId2"/>
          <a:srcRect l="5884" r="-1" b="-1"/>
          <a:stretch/>
        </p:blipFill>
        <p:spPr>
          <a:xfrm>
            <a:off x="-3047" y="10"/>
            <a:ext cx="9669642" cy="6857990"/>
          </a:xfrm>
          <a:prstGeom prst="rect">
            <a:avLst/>
          </a:prstGeom>
        </p:spPr>
      </p:pic>
      <p:sp>
        <p:nvSpPr>
          <p:cNvPr id="31" name="Rectangle 3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jdelijke aanduiding voor inhoud 2">
            <a:extLst>
              <a:ext uri="{FF2B5EF4-FFF2-40B4-BE49-F238E27FC236}">
                <a16:creationId xmlns:a16="http://schemas.microsoft.com/office/drawing/2014/main" id="{1AABAA67-32D6-F06A-E9FD-5BF5E6C15E4B}"/>
              </a:ext>
            </a:extLst>
          </p:cNvPr>
          <p:cNvSpPr>
            <a:spLocks noGrp="1"/>
          </p:cNvSpPr>
          <p:nvPr>
            <p:ph idx="1"/>
          </p:nvPr>
        </p:nvSpPr>
        <p:spPr>
          <a:xfrm>
            <a:off x="7266214" y="645986"/>
            <a:ext cx="4922737" cy="3867465"/>
          </a:xfrm>
        </p:spPr>
        <p:txBody>
          <a:bodyPr anchor="t">
            <a:normAutofit fontScale="25000" lnSpcReduction="20000"/>
          </a:bodyPr>
          <a:lstStyle/>
          <a:p>
            <a:pPr marL="0" lvl="0" indent="0">
              <a:buNone/>
            </a:pPr>
            <a:r>
              <a:rPr lang="nl-NL" sz="8000" dirty="0"/>
              <a:t>Als ergens persoonsgegevens opstaan is het privacygevoelig. </a:t>
            </a:r>
          </a:p>
          <a:p>
            <a:pPr marL="0" lvl="0" indent="0">
              <a:buNone/>
            </a:pPr>
            <a:endParaRPr lang="nl-NL" sz="8000" dirty="0"/>
          </a:p>
          <a:p>
            <a:pPr marL="0" lvl="0" indent="0">
              <a:buNone/>
            </a:pPr>
            <a:r>
              <a:rPr lang="nl-NL" sz="8000" dirty="0"/>
              <a:t>Bedenk samen met de kinderen voorbeelden van persoonsgegevens</a:t>
            </a:r>
          </a:p>
          <a:p>
            <a:pPr marL="0" lvl="0" indent="0">
              <a:buNone/>
            </a:pPr>
            <a:endParaRPr lang="nl-NL" sz="8000" dirty="0"/>
          </a:p>
          <a:p>
            <a:pPr lvl="0"/>
            <a:r>
              <a:rPr lang="nl-NL" sz="8000" dirty="0"/>
              <a:t>1)</a:t>
            </a:r>
          </a:p>
          <a:p>
            <a:pPr lvl="0"/>
            <a:r>
              <a:rPr lang="nl-NL" sz="8000" dirty="0"/>
              <a:t>2)</a:t>
            </a:r>
          </a:p>
          <a:p>
            <a:pPr lvl="0"/>
            <a:r>
              <a:rPr lang="nl-NL" sz="8000" dirty="0"/>
              <a:t>3)</a:t>
            </a:r>
          </a:p>
          <a:p>
            <a:pPr lvl="0"/>
            <a:r>
              <a:rPr lang="nl-NL" sz="8000" dirty="0"/>
              <a:t>4)</a:t>
            </a:r>
          </a:p>
          <a:p>
            <a:pPr lvl="0"/>
            <a:r>
              <a:rPr lang="nl-NL" sz="8000" dirty="0"/>
              <a:t>5)</a:t>
            </a:r>
          </a:p>
          <a:p>
            <a:pPr marL="0" lvl="0" indent="0">
              <a:buNone/>
            </a:pPr>
            <a:endParaRPr lang="nl-NL" sz="8000" b="1" dirty="0"/>
          </a:p>
          <a:p>
            <a:pPr lvl="0"/>
            <a:endParaRPr lang="nl-NL" sz="7200" dirty="0"/>
          </a:p>
          <a:p>
            <a:pPr marL="0" lvl="0" indent="0">
              <a:buNone/>
            </a:pPr>
            <a:r>
              <a:rPr lang="nl-NL" sz="7200" dirty="0"/>
              <a:t>Voorbeelden zijn te vinden op:</a:t>
            </a:r>
          </a:p>
          <a:p>
            <a:pPr marL="0" lvl="0" indent="0">
              <a:buNone/>
            </a:pPr>
            <a:r>
              <a:rPr lang="nl-NL" sz="7200" dirty="0">
                <a:solidFill>
                  <a:srgbClr val="0070C0"/>
                </a:solidFill>
                <a:hlinkClick r:id="rId3">
                  <a:extLst>
                    <a:ext uri="{A12FA001-AC4F-418D-AE19-62706E023703}">
                      <ahyp:hlinkClr xmlns:ahyp="http://schemas.microsoft.com/office/drawing/2018/hyperlinkcolor" val="tx"/>
                    </a:ext>
                  </a:extLst>
                </a:hlinkClick>
              </a:rPr>
              <a:t>https://www.autoriteitpersoonsgegevens.nl/nl/over-privacy/persoonsgegevens</a:t>
            </a:r>
            <a:endParaRPr lang="nl-NL" sz="7200" dirty="0"/>
          </a:p>
          <a:p>
            <a:pPr marL="0" indent="0">
              <a:buNone/>
            </a:pPr>
            <a:endParaRPr lang="nl-NL" sz="1700" dirty="0"/>
          </a:p>
        </p:txBody>
      </p:sp>
    </p:spTree>
    <p:extLst>
      <p:ext uri="{BB962C8B-B14F-4D97-AF65-F5344CB8AC3E}">
        <p14:creationId xmlns:p14="http://schemas.microsoft.com/office/powerpoint/2010/main" val="89798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0286E33E-6732-6C4A-A1EA-E2E2734507C3}"/>
              </a:ext>
            </a:extLst>
          </p:cNvPr>
          <p:cNvSpPr>
            <a:spLocks noGrp="1"/>
          </p:cNvSpPr>
          <p:nvPr>
            <p:ph type="title"/>
          </p:nvPr>
        </p:nvSpPr>
        <p:spPr>
          <a:xfrm>
            <a:off x="3822913" y="490052"/>
            <a:ext cx="7721387" cy="3291116"/>
          </a:xfrm>
        </p:spPr>
        <p:txBody>
          <a:bodyPr>
            <a:noAutofit/>
          </a:bodyPr>
          <a:lstStyle/>
          <a:p>
            <a:r>
              <a:rPr lang="nl-NL" sz="2000" b="1" dirty="0"/>
              <a:t>Een schrift, een werkboek, een kunstwerk een toets geschiedenis overal staat een naam van een leerling op.</a:t>
            </a:r>
            <a:br>
              <a:rPr lang="nl-NL" sz="2000" b="1" dirty="0"/>
            </a:br>
            <a:br>
              <a:rPr lang="nl-NL" sz="2000" b="1" dirty="0"/>
            </a:br>
            <a:r>
              <a:rPr lang="nl-NL" sz="2000" b="1" dirty="0"/>
              <a:t>Een berichtje naar een vriendinnetje op je mobiel. Krijg je een andere mobiel, wat doe je dan met die oude mobiel? Je wilt vast niet dat anderen dat ooit je berichtjes lezen? Wissen van gegevens op mobiel of laptop is vaak niet voldoende.</a:t>
            </a:r>
            <a:br>
              <a:rPr lang="nl-NL" sz="2000" b="1" dirty="0"/>
            </a:br>
            <a:br>
              <a:rPr lang="nl-NL" sz="2000" b="1" dirty="0"/>
            </a:br>
            <a:r>
              <a:rPr lang="nl-NL" sz="2000" b="1" dirty="0"/>
              <a:t>Je spreekbeurt op een USB stick zetten, wat gebeurt er uiteindelijk met de USB stick?</a:t>
            </a:r>
            <a:br>
              <a:rPr lang="nl-NL" sz="2800" b="1" dirty="0"/>
            </a:br>
            <a:br>
              <a:rPr lang="nl-NL" sz="2800" b="1" dirty="0"/>
            </a:br>
            <a:r>
              <a:rPr lang="nl-NL" sz="2000" b="1" dirty="0"/>
              <a:t>Bedenk met de kinderen meer voorbeelden op school maar ook van thuis.</a:t>
            </a:r>
            <a:endParaRPr lang="nl-NL" sz="2800" dirty="0"/>
          </a:p>
        </p:txBody>
      </p:sp>
      <p:sp>
        <p:nvSpPr>
          <p:cNvPr id="3" name="Tijdelijke aanduiding voor inhoud 2">
            <a:extLst>
              <a:ext uri="{FF2B5EF4-FFF2-40B4-BE49-F238E27FC236}">
                <a16:creationId xmlns:a16="http://schemas.microsoft.com/office/drawing/2014/main" id="{06D3E49D-C9CB-344B-B1D0-D7D69392D2CD}"/>
              </a:ext>
            </a:extLst>
          </p:cNvPr>
          <p:cNvSpPr>
            <a:spLocks noGrp="1"/>
          </p:cNvSpPr>
          <p:nvPr>
            <p:ph idx="1"/>
          </p:nvPr>
        </p:nvSpPr>
        <p:spPr>
          <a:xfrm>
            <a:off x="3929523" y="3984155"/>
            <a:ext cx="5576980" cy="1645857"/>
          </a:xfrm>
        </p:spPr>
        <p:txBody>
          <a:bodyPr>
            <a:normAutofit/>
          </a:bodyPr>
          <a:lstStyle/>
          <a:p>
            <a:pPr marL="0" indent="0">
              <a:buNone/>
            </a:pPr>
            <a:r>
              <a:rPr lang="nl-NL" sz="2000" dirty="0"/>
              <a:t>1) </a:t>
            </a:r>
          </a:p>
          <a:p>
            <a:pPr marL="0" indent="0">
              <a:buNone/>
            </a:pPr>
            <a:r>
              <a:rPr lang="nl-NL" sz="2000" dirty="0"/>
              <a:t>2)</a:t>
            </a:r>
          </a:p>
          <a:p>
            <a:pPr marL="0" indent="0">
              <a:buNone/>
            </a:pPr>
            <a:r>
              <a:rPr lang="nl-NL" sz="2000" dirty="0"/>
              <a:t>3)</a:t>
            </a:r>
          </a:p>
          <a:p>
            <a:pPr marL="0" indent="0">
              <a:buNone/>
            </a:pPr>
            <a:r>
              <a:rPr lang="nl-NL" sz="2000" dirty="0"/>
              <a:t>4)</a:t>
            </a:r>
          </a:p>
          <a:p>
            <a:pPr marL="0" indent="0">
              <a:buNone/>
            </a:pPr>
            <a:endParaRPr lang="nl-NL" sz="2000" b="1" dirty="0"/>
          </a:p>
        </p:txBody>
      </p:sp>
      <p:sp>
        <p:nvSpPr>
          <p:cNvPr id="5" name="Tekstvak 4">
            <a:extLst>
              <a:ext uri="{FF2B5EF4-FFF2-40B4-BE49-F238E27FC236}">
                <a16:creationId xmlns:a16="http://schemas.microsoft.com/office/drawing/2014/main" id="{27A51E3B-41EC-B0A9-EA42-B71D4FE5F73B}"/>
              </a:ext>
            </a:extLst>
          </p:cNvPr>
          <p:cNvSpPr txBox="1"/>
          <p:nvPr/>
        </p:nvSpPr>
        <p:spPr>
          <a:xfrm>
            <a:off x="3822913" y="5832999"/>
            <a:ext cx="8176560" cy="923330"/>
          </a:xfrm>
          <a:prstGeom prst="rect">
            <a:avLst/>
          </a:prstGeom>
          <a:noFill/>
        </p:spPr>
        <p:txBody>
          <a:bodyPr wrap="square" rtlCol="0">
            <a:spAutoFit/>
          </a:bodyPr>
          <a:lstStyle/>
          <a:p>
            <a:r>
              <a:rPr lang="nl-NL" dirty="0"/>
              <a:t>Voorbeelden zijn te vinden op </a:t>
            </a:r>
            <a:r>
              <a:rPr lang="nl-NL" dirty="0">
                <a:hlinkClick r:id="rId2"/>
              </a:rPr>
              <a:t>https://www.dataprivacyweek.nl/dataprivacydag-wat-kun-je-inleveren/</a:t>
            </a:r>
            <a:endParaRPr lang="nl-NL" dirty="0"/>
          </a:p>
          <a:p>
            <a:endParaRPr lang="nl-NL" dirty="0"/>
          </a:p>
        </p:txBody>
      </p:sp>
      <p:pic>
        <p:nvPicPr>
          <p:cNvPr id="7" name="Afbeelding 6">
            <a:extLst>
              <a:ext uri="{FF2B5EF4-FFF2-40B4-BE49-F238E27FC236}">
                <a16:creationId xmlns:a16="http://schemas.microsoft.com/office/drawing/2014/main" id="{E27C6199-B2CC-C814-7D3D-0EFAB55B7BE1}"/>
              </a:ext>
            </a:extLst>
          </p:cNvPr>
          <p:cNvPicPr>
            <a:picLocks noChangeAspect="1"/>
          </p:cNvPicPr>
          <p:nvPr/>
        </p:nvPicPr>
        <p:blipFill>
          <a:blip r:embed="rId3"/>
          <a:stretch>
            <a:fillRect/>
          </a:stretch>
        </p:blipFill>
        <p:spPr>
          <a:xfrm>
            <a:off x="598814" y="288200"/>
            <a:ext cx="2836493" cy="1890995"/>
          </a:xfrm>
          <a:prstGeom prst="rect">
            <a:avLst/>
          </a:prstGeom>
        </p:spPr>
      </p:pic>
      <p:pic>
        <p:nvPicPr>
          <p:cNvPr id="8" name="Afbeelding 7" descr="Afbeelding met buiten, persoon&#10;&#10;Automatisch gegenereerde beschrijving">
            <a:extLst>
              <a:ext uri="{FF2B5EF4-FFF2-40B4-BE49-F238E27FC236}">
                <a16:creationId xmlns:a16="http://schemas.microsoft.com/office/drawing/2014/main" id="{053EE290-FB94-7D02-49CA-4B2D318AA2FA}"/>
              </a:ext>
            </a:extLst>
          </p:cNvPr>
          <p:cNvPicPr>
            <a:picLocks noChangeAspect="1"/>
          </p:cNvPicPr>
          <p:nvPr/>
        </p:nvPicPr>
        <p:blipFill>
          <a:blip r:embed="rId4"/>
          <a:stretch>
            <a:fillRect/>
          </a:stretch>
        </p:blipFill>
        <p:spPr>
          <a:xfrm>
            <a:off x="494215" y="2412150"/>
            <a:ext cx="2941092" cy="1960728"/>
          </a:xfrm>
          <a:prstGeom prst="rect">
            <a:avLst/>
          </a:prstGeom>
        </p:spPr>
      </p:pic>
      <p:pic>
        <p:nvPicPr>
          <p:cNvPr id="10" name="Afbeelding 9" descr="Afbeelding met elektronica&#10;&#10;Automatisch gegenereerde beschrijving">
            <a:extLst>
              <a:ext uri="{FF2B5EF4-FFF2-40B4-BE49-F238E27FC236}">
                <a16:creationId xmlns:a16="http://schemas.microsoft.com/office/drawing/2014/main" id="{F2D0EB04-9D6C-0877-3E82-98E94F5781C8}"/>
              </a:ext>
            </a:extLst>
          </p:cNvPr>
          <p:cNvPicPr>
            <a:picLocks noChangeAspect="1"/>
          </p:cNvPicPr>
          <p:nvPr/>
        </p:nvPicPr>
        <p:blipFill>
          <a:blip r:embed="rId5"/>
          <a:stretch>
            <a:fillRect/>
          </a:stretch>
        </p:blipFill>
        <p:spPr>
          <a:xfrm>
            <a:off x="431918" y="4445569"/>
            <a:ext cx="3003389" cy="2002259"/>
          </a:xfrm>
          <a:prstGeom prst="rect">
            <a:avLst/>
          </a:prstGeom>
        </p:spPr>
      </p:pic>
    </p:spTree>
    <p:extLst>
      <p:ext uri="{BB962C8B-B14F-4D97-AF65-F5344CB8AC3E}">
        <p14:creationId xmlns:p14="http://schemas.microsoft.com/office/powerpoint/2010/main" val="37363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 name="Rectangle 43">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286E33E-6732-6C4A-A1EA-E2E2734507C3}"/>
              </a:ext>
            </a:extLst>
          </p:cNvPr>
          <p:cNvSpPr>
            <a:spLocks noGrp="1"/>
          </p:cNvSpPr>
          <p:nvPr>
            <p:ph type="title"/>
          </p:nvPr>
        </p:nvSpPr>
        <p:spPr>
          <a:xfrm>
            <a:off x="838200" y="4435052"/>
            <a:ext cx="3093720" cy="1645920"/>
          </a:xfrm>
        </p:spPr>
        <p:txBody>
          <a:bodyPr>
            <a:normAutofit/>
          </a:bodyPr>
          <a:lstStyle/>
          <a:p>
            <a:r>
              <a:rPr lang="nl-NL" sz="1600" b="1" dirty="0"/>
              <a:t>Wat kun je doen met privacygevoelige materiaal zodat iemand anders geen toegang heeft tot je persoonsgegevens?</a:t>
            </a:r>
            <a:br>
              <a:rPr lang="nl-NL" sz="1600" b="1" dirty="0"/>
            </a:br>
            <a:r>
              <a:rPr lang="nl-NL" sz="1600" b="1" dirty="0"/>
              <a:t>Bespreek wat de beste keuze is met de kinderen.</a:t>
            </a:r>
          </a:p>
        </p:txBody>
      </p:sp>
      <p:pic>
        <p:nvPicPr>
          <p:cNvPr id="8" name="Afbeelding 7" descr="Afbeelding met computer, computer&#10;&#10;Automatisch gegenereerde beschrijving">
            <a:extLst>
              <a:ext uri="{FF2B5EF4-FFF2-40B4-BE49-F238E27FC236}">
                <a16:creationId xmlns:a16="http://schemas.microsoft.com/office/drawing/2014/main" id="{7F132941-3B3D-BF8A-B191-C1D9FE1F3EFA}"/>
              </a:ext>
            </a:extLst>
          </p:cNvPr>
          <p:cNvPicPr>
            <a:picLocks noChangeAspect="1"/>
          </p:cNvPicPr>
          <p:nvPr/>
        </p:nvPicPr>
        <p:blipFill rotWithShape="1">
          <a:blip r:embed="rId2"/>
          <a:srcRect r="30052" b="1"/>
          <a:stretch/>
        </p:blipFill>
        <p:spPr>
          <a:xfrm>
            <a:off x="20" y="-6"/>
            <a:ext cx="3931900" cy="4005072"/>
          </a:xfrm>
          <a:prstGeom prst="rect">
            <a:avLst/>
          </a:prstGeom>
        </p:spPr>
      </p:pic>
      <p:pic>
        <p:nvPicPr>
          <p:cNvPr id="10" name="Afbeelding 9" descr="Afbeelding met binnen, metaal&#10;&#10;Automatisch gegenereerde beschrijving">
            <a:extLst>
              <a:ext uri="{FF2B5EF4-FFF2-40B4-BE49-F238E27FC236}">
                <a16:creationId xmlns:a16="http://schemas.microsoft.com/office/drawing/2014/main" id="{6AEEFB53-6569-8C75-EAE5-2690D65F60DC}"/>
              </a:ext>
            </a:extLst>
          </p:cNvPr>
          <p:cNvPicPr>
            <a:picLocks noChangeAspect="1"/>
          </p:cNvPicPr>
          <p:nvPr/>
        </p:nvPicPr>
        <p:blipFill rotWithShape="1">
          <a:blip r:embed="rId3"/>
          <a:srcRect l="17066" r="17402" b="-2"/>
          <a:stretch/>
        </p:blipFill>
        <p:spPr>
          <a:xfrm>
            <a:off x="4130040" y="6"/>
            <a:ext cx="3931920" cy="4005071"/>
          </a:xfrm>
          <a:prstGeom prst="rect">
            <a:avLst/>
          </a:prstGeom>
        </p:spPr>
      </p:pic>
      <p:pic>
        <p:nvPicPr>
          <p:cNvPr id="5" name="Afbeelding 4">
            <a:extLst>
              <a:ext uri="{FF2B5EF4-FFF2-40B4-BE49-F238E27FC236}">
                <a16:creationId xmlns:a16="http://schemas.microsoft.com/office/drawing/2014/main" id="{3B457061-0784-C653-B546-0360848264CD}"/>
              </a:ext>
            </a:extLst>
          </p:cNvPr>
          <p:cNvPicPr>
            <a:picLocks noChangeAspect="1"/>
          </p:cNvPicPr>
          <p:nvPr/>
        </p:nvPicPr>
        <p:blipFill rotWithShape="1">
          <a:blip r:embed="rId4"/>
          <a:srcRect t="686" r="2" b="2"/>
          <a:stretch/>
        </p:blipFill>
        <p:spPr>
          <a:xfrm>
            <a:off x="8260080" y="478883"/>
            <a:ext cx="3461783" cy="3526188"/>
          </a:xfrm>
          <a:prstGeom prst="rect">
            <a:avLst/>
          </a:prstGeom>
        </p:spPr>
      </p:pic>
      <p:sp>
        <p:nvSpPr>
          <p:cNvPr id="46" name="Rectangle 45">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06D3E49D-C9CB-344B-B1D0-D7D69392D2CD}"/>
              </a:ext>
            </a:extLst>
          </p:cNvPr>
          <p:cNvSpPr>
            <a:spLocks noGrp="1"/>
          </p:cNvSpPr>
          <p:nvPr>
            <p:ph idx="1"/>
          </p:nvPr>
        </p:nvSpPr>
        <p:spPr>
          <a:xfrm>
            <a:off x="4380266" y="4435052"/>
            <a:ext cx="7104188" cy="1645920"/>
          </a:xfrm>
        </p:spPr>
        <p:txBody>
          <a:bodyPr anchor="ctr">
            <a:normAutofit/>
          </a:bodyPr>
          <a:lstStyle/>
          <a:p>
            <a:pPr marL="457200" indent="-457200">
              <a:buAutoNum type="arabicParenR"/>
            </a:pPr>
            <a:r>
              <a:rPr lang="nl-NL" sz="1500" dirty="0"/>
              <a:t>Met het papier een vuurtje stoken</a:t>
            </a:r>
          </a:p>
          <a:p>
            <a:pPr marL="457200" indent="-457200">
              <a:buAutoNum type="arabicParenR"/>
            </a:pPr>
            <a:r>
              <a:rPr lang="nl-NL" sz="1500" dirty="0"/>
              <a:t>Door de shredder, pagina voor pagina…..</a:t>
            </a:r>
          </a:p>
          <a:p>
            <a:pPr marL="457200" indent="-457200">
              <a:buAutoNum type="arabicParenR"/>
            </a:pPr>
            <a:r>
              <a:rPr lang="nl-NL" sz="1500" dirty="0"/>
              <a:t>Oude laptop en/of mobiel kapot slaan met een hamer</a:t>
            </a:r>
          </a:p>
          <a:p>
            <a:pPr marL="457200" indent="-457200">
              <a:buAutoNum type="arabicParenR"/>
            </a:pPr>
            <a:r>
              <a:rPr lang="nl-NL" sz="1500" dirty="0"/>
              <a:t>In de oudpapier- of elektronica-container gooien</a:t>
            </a:r>
          </a:p>
          <a:p>
            <a:pPr marL="457200" indent="-457200">
              <a:buAutoNum type="arabicParenR"/>
            </a:pPr>
            <a:r>
              <a:rPr lang="nl-NL" sz="1500" dirty="0"/>
              <a:t>Verzamelen in dozen en/of boodschappentassen inleveren bij een speciaal bedrijf</a:t>
            </a:r>
          </a:p>
        </p:txBody>
      </p:sp>
    </p:spTree>
    <p:extLst>
      <p:ext uri="{BB962C8B-B14F-4D97-AF65-F5344CB8AC3E}">
        <p14:creationId xmlns:p14="http://schemas.microsoft.com/office/powerpoint/2010/main" val="42242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5" name="Freeform: Shape 54">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7" name="Freeform: Shape 56">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5">
            <a:extLst>
              <a:ext uri="{FF2B5EF4-FFF2-40B4-BE49-F238E27FC236}">
                <a16:creationId xmlns:a16="http://schemas.microsoft.com/office/drawing/2014/main" id="{C72A3B14-30C9-C72C-F757-B51CC047A5C7}"/>
              </a:ext>
            </a:extLst>
          </p:cNvPr>
          <p:cNvSpPr>
            <a:spLocks noGrp="1"/>
          </p:cNvSpPr>
          <p:nvPr>
            <p:ph type="title"/>
          </p:nvPr>
        </p:nvSpPr>
        <p:spPr>
          <a:xfrm>
            <a:off x="838200" y="253397"/>
            <a:ext cx="10515600" cy="1273233"/>
          </a:xfrm>
        </p:spPr>
        <p:txBody>
          <a:bodyPr>
            <a:normAutofit/>
          </a:bodyPr>
          <a:lstStyle/>
          <a:p>
            <a:r>
              <a:rPr lang="nl-NL" sz="4000" dirty="0"/>
              <a:t>Instructie docent - antwoorden</a:t>
            </a:r>
          </a:p>
        </p:txBody>
      </p:sp>
      <p:sp>
        <p:nvSpPr>
          <p:cNvPr id="59" name="Rectangle 58">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jdelijke aanduiding voor inhoud 2">
            <a:extLst>
              <a:ext uri="{FF2B5EF4-FFF2-40B4-BE49-F238E27FC236}">
                <a16:creationId xmlns:a16="http://schemas.microsoft.com/office/drawing/2014/main" id="{06D3E49D-C9CB-344B-B1D0-D7D69392D2CD}"/>
              </a:ext>
            </a:extLst>
          </p:cNvPr>
          <p:cNvSpPr>
            <a:spLocks noGrp="1"/>
          </p:cNvSpPr>
          <p:nvPr>
            <p:ph idx="1"/>
          </p:nvPr>
        </p:nvSpPr>
        <p:spPr>
          <a:xfrm>
            <a:off x="836676" y="1761325"/>
            <a:ext cx="10515600" cy="4672132"/>
          </a:xfrm>
        </p:spPr>
        <p:txBody>
          <a:bodyPr>
            <a:normAutofit fontScale="92500" lnSpcReduction="10000"/>
          </a:bodyPr>
          <a:lstStyle/>
          <a:p>
            <a:pPr marL="457200" indent="-457200">
              <a:buAutoNum type="arabicParenR"/>
            </a:pPr>
            <a:r>
              <a:rPr lang="nl-NL" sz="2200" dirty="0"/>
              <a:t>Met het papier een vuurtje stoken.  </a:t>
            </a:r>
            <a:r>
              <a:rPr lang="nl-NL" sz="2200" b="1" dirty="0"/>
              <a:t>Z</a:t>
            </a:r>
            <a:r>
              <a:rPr lang="nl-NL" sz="2200" b="1" i="1" dirty="0"/>
              <a:t>eker niet!  Papier is geen afval maar grondstof voor nieuw producten zoals wc papier of hygiëne papier.</a:t>
            </a:r>
          </a:p>
          <a:p>
            <a:pPr marL="457200" indent="-457200">
              <a:buAutoNum type="arabicParenR"/>
            </a:pPr>
            <a:r>
              <a:rPr lang="nl-NL" sz="2200" dirty="0"/>
              <a:t>Door de shredder, pagina voor pagina</a:t>
            </a:r>
            <a:r>
              <a:rPr lang="nl-NL" sz="2200" i="1" dirty="0"/>
              <a:t>.  </a:t>
            </a:r>
            <a:r>
              <a:rPr lang="nl-NL" sz="2200" b="1" i="1" dirty="0"/>
              <a:t>Dan ben je wel heel erg lang bezig, daarnaast raakt, als je veel hebt de shredder snel oververhit.</a:t>
            </a:r>
          </a:p>
          <a:p>
            <a:pPr marL="457200" indent="-457200">
              <a:buAutoNum type="arabicParenR"/>
            </a:pPr>
            <a:r>
              <a:rPr lang="nl-NL" sz="2200" dirty="0"/>
              <a:t>Oude laptop en/of mobiel kapot slaan met een hamer. </a:t>
            </a:r>
            <a:r>
              <a:rPr lang="nl-NL" sz="2200" b="1" i="1" dirty="0"/>
              <a:t>Dat kan maar er is een bedrijf in Nederland dat dan nog steeds in staat is de data van je apparaat te halen. Als een </a:t>
            </a:r>
            <a:r>
              <a:rPr lang="nl-NL" sz="2200" b="1" i="1" dirty="0" err="1"/>
              <a:t>bedirjf</a:t>
            </a:r>
            <a:r>
              <a:rPr lang="nl-NL" sz="2200" b="1" i="1" dirty="0"/>
              <a:t> dit kan kunnen meer mensen dit. Lees het interview op de website https://</a:t>
            </a:r>
            <a:r>
              <a:rPr lang="nl-NL" sz="2200" b="1" i="1" dirty="0" err="1"/>
              <a:t>www.dataprivacyweek.nl</a:t>
            </a:r>
            <a:r>
              <a:rPr lang="nl-NL" sz="2200" b="1" i="1" dirty="0"/>
              <a:t>/datalekken-vernietigen-waar-gaat-het-fout/</a:t>
            </a:r>
          </a:p>
          <a:p>
            <a:pPr marL="457200" indent="-457200">
              <a:buAutoNum type="arabicParenR"/>
            </a:pPr>
            <a:r>
              <a:rPr lang="nl-NL" sz="2200" dirty="0"/>
              <a:t>In de oudpapier- of elektronica-container gooien. </a:t>
            </a:r>
            <a:r>
              <a:rPr lang="nl-NL" sz="2200" i="1" dirty="0"/>
              <a:t>Dit is niet verstandig want dit materiaal wordt uiteindelijk vervoerd in open vrachtwagens. </a:t>
            </a:r>
            <a:r>
              <a:rPr lang="nl-NL" sz="2200" b="1" i="1" dirty="0"/>
              <a:t>Vorig jaar vonden we bankafschriften langs de kant van de weg. Met de gegevens op het afschrift was het makkelijk de eigenaar te achterhalen. Hij had ze inderdaad in de oudpapier bak gegooid bij de sportvereniging. </a:t>
            </a:r>
          </a:p>
          <a:p>
            <a:pPr marL="457200" indent="-457200">
              <a:buAutoNum type="arabicParenR"/>
            </a:pPr>
            <a:r>
              <a:rPr lang="nl-NL" sz="2200" dirty="0"/>
              <a:t>Verzamelen in dozen en/of boodschappentassen inleveren bij een speciaal bedrijf. Deze bedrijven verwerken de materialen vertrouwelijk, veilig en duurzaam. </a:t>
            </a:r>
            <a:r>
              <a:rPr lang="nl-NL" sz="2200" b="1" i="1" dirty="0"/>
              <a:t>Goede keuze doe dit gratis op 27 januari 2023</a:t>
            </a:r>
          </a:p>
        </p:txBody>
      </p:sp>
    </p:spTree>
    <p:extLst>
      <p:ext uri="{BB962C8B-B14F-4D97-AF65-F5344CB8AC3E}">
        <p14:creationId xmlns:p14="http://schemas.microsoft.com/office/powerpoint/2010/main" val="145705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3BEDCD2-B90A-5673-A0D7-339F574445AE}"/>
              </a:ext>
            </a:extLst>
          </p:cNvPr>
          <p:cNvSpPr>
            <a:spLocks noGrp="1"/>
          </p:cNvSpPr>
          <p:nvPr>
            <p:ph type="title"/>
          </p:nvPr>
        </p:nvSpPr>
        <p:spPr>
          <a:xfrm>
            <a:off x="801062" y="-95538"/>
            <a:ext cx="6745728" cy="1642970"/>
          </a:xfrm>
        </p:spPr>
        <p:txBody>
          <a:bodyPr anchor="b">
            <a:normAutofit/>
          </a:bodyPr>
          <a:lstStyle/>
          <a:p>
            <a:r>
              <a:rPr lang="nl-NL" sz="4000" dirty="0"/>
              <a:t>Test van een van de bedrijven</a:t>
            </a:r>
          </a:p>
        </p:txBody>
      </p:sp>
      <p:sp>
        <p:nvSpPr>
          <p:cNvPr id="3" name="Tijdelijke aanduiding voor inhoud 2">
            <a:extLst>
              <a:ext uri="{FF2B5EF4-FFF2-40B4-BE49-F238E27FC236}">
                <a16:creationId xmlns:a16="http://schemas.microsoft.com/office/drawing/2014/main" id="{4737BB8C-D46A-F2DB-7699-284F693E3DE5}"/>
              </a:ext>
            </a:extLst>
          </p:cNvPr>
          <p:cNvSpPr>
            <a:spLocks noGrp="1"/>
          </p:cNvSpPr>
          <p:nvPr>
            <p:ph idx="1"/>
          </p:nvPr>
        </p:nvSpPr>
        <p:spPr>
          <a:xfrm>
            <a:off x="801062" y="1642970"/>
            <a:ext cx="6521210" cy="4298007"/>
          </a:xfrm>
        </p:spPr>
        <p:txBody>
          <a:bodyPr anchor="t">
            <a:normAutofit fontScale="92500"/>
          </a:bodyPr>
          <a:lstStyle/>
          <a:p>
            <a:pPr marL="0" indent="0">
              <a:buNone/>
            </a:pPr>
            <a:r>
              <a:rPr lang="nl-NL" sz="1800" b="0" i="1" dirty="0">
                <a:effectLst/>
                <a:latin typeface="-apple-system"/>
              </a:rPr>
              <a:t>‘Wij hebben, als proef en met toestemming van de medewerker, een vuilniszak leeggegooid op de tafel. Daarin vonden we o.a. een brief van de belastingdienst, een brief van de postcodeloterij en een doorgeknipt bankpasje.</a:t>
            </a:r>
            <a:br>
              <a:rPr lang="nl-NL" sz="1800" i="1" dirty="0"/>
            </a:br>
            <a:br>
              <a:rPr lang="nl-NL" sz="1800" i="1" dirty="0"/>
            </a:br>
            <a:r>
              <a:rPr lang="nl-NL" sz="1800" b="0" i="1" dirty="0">
                <a:effectLst/>
                <a:latin typeface="-apple-system"/>
              </a:rPr>
              <a:t>Door de gegevens te koppelen hadden we dus binnen 10 minuten de volgende gegevens van onze medewerker gevonden:</a:t>
            </a:r>
            <a:br>
              <a:rPr lang="nl-NL" sz="1800" i="1" dirty="0"/>
            </a:br>
            <a:br>
              <a:rPr lang="nl-NL" sz="1800" i="1" dirty="0"/>
            </a:br>
            <a:r>
              <a:rPr lang="nl-NL" sz="1800" b="0" i="1" dirty="0">
                <a:effectLst/>
                <a:latin typeface="-apple-system"/>
              </a:rPr>
              <a:t>Volledige Naam, Adres gegevens, Bankrekeningnummer, sofinummer, Telefoonnummer.</a:t>
            </a:r>
            <a:br>
              <a:rPr lang="nl-NL" sz="1800" i="1" dirty="0"/>
            </a:br>
            <a:br>
              <a:rPr lang="nl-NL" sz="1800" i="1" dirty="0"/>
            </a:br>
            <a:r>
              <a:rPr lang="nl-NL" sz="1800" b="0" i="1" dirty="0">
                <a:effectLst/>
                <a:latin typeface="-apple-system"/>
              </a:rPr>
              <a:t>Dit is genoeg om heel veel schade aan te richten, zoals identiteitsfraude. Als we verder waren gegaan hadden we uiteraard nog veel meer informatie kunnen vinden maar dit was bedoelt als test.’</a:t>
            </a:r>
            <a:br>
              <a:rPr lang="nl-NL" sz="1800" i="1" dirty="0"/>
            </a:br>
            <a:br>
              <a:rPr lang="nl-NL" sz="1800" i="1" dirty="0"/>
            </a:br>
            <a:r>
              <a:rPr lang="nl-NL" sz="1800" b="0" i="0" dirty="0">
                <a:effectLst/>
                <a:latin typeface="-apple-system"/>
              </a:rPr>
              <a:t>Daarom is het heel belangrijk dat we op letten op onze </a:t>
            </a:r>
            <a:r>
              <a:rPr lang="nl-NL" sz="1800" b="0" dirty="0">
                <a:latin typeface="-apple-system"/>
              </a:rPr>
              <a:t>data</a:t>
            </a:r>
            <a:r>
              <a:rPr lang="nl-NL" sz="1800" b="0" i="0" dirty="0">
                <a:effectLst/>
                <a:latin typeface="-apple-system"/>
              </a:rPr>
              <a:t>, zowel op papier als op computers, telefoons, horloges en andere apparaten.</a:t>
            </a:r>
            <a:br>
              <a:rPr lang="nl-NL" sz="1800" dirty="0"/>
            </a:br>
            <a:endParaRPr lang="nl-NL" sz="1800" dirty="0"/>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fbeelding 4" descr="Afbeelding met persoon, jongen&#10;&#10;Automatisch gegenereerde beschrijving">
            <a:extLst>
              <a:ext uri="{FF2B5EF4-FFF2-40B4-BE49-F238E27FC236}">
                <a16:creationId xmlns:a16="http://schemas.microsoft.com/office/drawing/2014/main" id="{B855A646-95C2-B2DB-0271-D7E802F1A460}"/>
              </a:ext>
            </a:extLst>
          </p:cNvPr>
          <p:cNvPicPr>
            <a:picLocks noChangeAspect="1"/>
          </p:cNvPicPr>
          <p:nvPr/>
        </p:nvPicPr>
        <p:blipFill>
          <a:blip r:embed="rId2"/>
          <a:stretch>
            <a:fillRect/>
          </a:stretch>
        </p:blipFill>
        <p:spPr>
          <a:xfrm>
            <a:off x="7905979" y="909081"/>
            <a:ext cx="2510506" cy="5071731"/>
          </a:xfrm>
          <a:prstGeom prst="rect">
            <a:avLst/>
          </a:prstGeom>
        </p:spPr>
      </p:pic>
    </p:spTree>
    <p:extLst>
      <p:ext uri="{BB962C8B-B14F-4D97-AF65-F5344CB8AC3E}">
        <p14:creationId xmlns:p14="http://schemas.microsoft.com/office/powerpoint/2010/main" val="361464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55F6E49B-A360-7757-E7D1-CCC94909248F}"/>
              </a:ext>
            </a:extLst>
          </p:cNvPr>
          <p:cNvPicPr>
            <a:picLocks noGrp="1" noChangeAspect="1"/>
          </p:cNvPicPr>
          <p:nvPr>
            <p:ph idx="1"/>
          </p:nvPr>
        </p:nvPicPr>
        <p:blipFill rotWithShape="1">
          <a:blip r:embed="rId2"/>
          <a:srcRect r="-1" b="4333"/>
          <a:stretch/>
        </p:blipFill>
        <p:spPr>
          <a:xfrm>
            <a:off x="950026" y="1398849"/>
            <a:ext cx="9750329" cy="5246879"/>
          </a:xfrm>
          <a:prstGeom prst="rect">
            <a:avLst/>
          </a:prstGeom>
        </p:spPr>
      </p:pic>
      <p:sp>
        <p:nvSpPr>
          <p:cNvPr id="2" name="Tekstvak 1">
            <a:extLst>
              <a:ext uri="{FF2B5EF4-FFF2-40B4-BE49-F238E27FC236}">
                <a16:creationId xmlns:a16="http://schemas.microsoft.com/office/drawing/2014/main" id="{5B368A6A-EE65-8E51-8D98-FCE9D9503558}"/>
              </a:ext>
            </a:extLst>
          </p:cNvPr>
          <p:cNvSpPr txBox="1"/>
          <p:nvPr/>
        </p:nvSpPr>
        <p:spPr>
          <a:xfrm>
            <a:off x="225631" y="212272"/>
            <a:ext cx="11641777" cy="1200329"/>
          </a:xfrm>
          <a:prstGeom prst="rect">
            <a:avLst/>
          </a:prstGeom>
          <a:noFill/>
        </p:spPr>
        <p:txBody>
          <a:bodyPr wrap="square" rtlCol="0">
            <a:spAutoFit/>
          </a:bodyPr>
          <a:lstStyle/>
          <a:p>
            <a:r>
              <a:rPr lang="nl-NL" sz="1800" dirty="0"/>
              <a:t>Verzamel materiaal in dozen en/of boodschappentassen en lever het bij een speciaal bedrijf genoemd op de website. Dit kan op </a:t>
            </a:r>
            <a:r>
              <a:rPr lang="nl-NL" sz="1800" b="1" dirty="0"/>
              <a:t>27 januari 2023 </a:t>
            </a:r>
            <a:r>
              <a:rPr lang="nl-NL" sz="1800" dirty="0"/>
              <a:t>bij 16 locaties in Nederland. Sommige regio’s hebben zelfs een special kartonnen </a:t>
            </a:r>
            <a:r>
              <a:rPr lang="nl-NL" dirty="0"/>
              <a:t>BOX </a:t>
            </a:r>
            <a:r>
              <a:rPr lang="nl-NL" sz="1800" dirty="0"/>
              <a:t>die de school kan ophalen. Maar het kan ook prima zonder speciale doos met eigen boodschappentassen of kartonnen </a:t>
            </a:r>
            <a:r>
              <a:rPr lang="nl-NL" dirty="0"/>
              <a:t>dozen. </a:t>
            </a:r>
            <a:r>
              <a:rPr lang="nl-NL" sz="1800" dirty="0"/>
              <a:t>Verzamel papier en </a:t>
            </a:r>
            <a:r>
              <a:rPr lang="nl-NL" dirty="0"/>
              <a:t>apparatuur wel apart. Check ook of bij jou in de buurt zowel papier als apparaten ingeleverd kan worden.</a:t>
            </a:r>
            <a:endParaRPr lang="nl-NL" sz="1800" dirty="0"/>
          </a:p>
        </p:txBody>
      </p:sp>
    </p:spTree>
    <p:extLst>
      <p:ext uri="{BB962C8B-B14F-4D97-AF65-F5344CB8AC3E}">
        <p14:creationId xmlns:p14="http://schemas.microsoft.com/office/powerpoint/2010/main" val="82546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2869</TotalTime>
  <Words>939</Words>
  <Application>Microsoft Macintosh PowerPoint</Application>
  <PresentationFormat>Breedbeeld</PresentationFormat>
  <Paragraphs>37</Paragraphs>
  <Slides>9</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9</vt:i4>
      </vt:variant>
    </vt:vector>
  </HeadingPairs>
  <TitlesOfParts>
    <vt:vector size="14" baseType="lpstr">
      <vt:lpstr>-apple-system</vt:lpstr>
      <vt:lpstr>Arial</vt:lpstr>
      <vt:lpstr>Calibri</vt:lpstr>
      <vt:lpstr>Calibri Light</vt:lpstr>
      <vt:lpstr>Kantoorthema</vt:lpstr>
      <vt:lpstr> Privacygevoelig materiaal op school. Het gesprek met de kinderen in de klas  </vt:lpstr>
      <vt:lpstr>Beste docent,  Deze sheets kunnen gebruikt worden als een leidraad om het gesprek over fysiek aanwezig privacygevoelig materiaal in de klas te bespreken.   Aanleiding: in de week van de Internationale Data Privacy van 23-28 januari 2023 organiseren de CA+ gecertificeerde bedrijven op 27 januari 2023 de Data Privacy Dag.  Dit is de de dag om kosteloos privacygevoelig materiaal in te leveren bij een professioneel bedrijf om vertrouwelijk te laten vernietigen.  De volgende sheets kunnen helpen bij de bewustwording van privacygevoelig materiaal op school en kan de basis zijn voor een les. Pas gerust aan naar eigen inzicht.  Antwoorden op de vragen zijn op te zoeken ( bv als oefening) op www.dataprivacydag.nl en op de website van het Autoriteit persoonsgegevens: https://www.autoriteitpersoonsgegevens.nl/nl/over-privacy/persoonsgegevens   De video op de website geeft goed aan wat de CA+ gecertificeerde bedrijven doen en aan welke eisen ze moeten voldoen. https://www.dataprivacyweek.nl/over-ons/  Vragen? Neem gerust contact op met Ria Luitjes via 06 83030848 of ria@mixmarketing.nl  </vt:lpstr>
      <vt:lpstr> Privacygevoelig materiaal op school Het gesprek met de kinderen in de klas  </vt:lpstr>
      <vt:lpstr>PowerPoint-presentatie</vt:lpstr>
      <vt:lpstr>Een schrift, een werkboek, een kunstwerk een toets geschiedenis overal staat een naam van een leerling op.  Een berichtje naar een vriendinnetje op je mobiel. Krijg je een andere mobiel, wat doe je dan met die oude mobiel? Je wilt vast niet dat anderen dat ooit je berichtjes lezen? Wissen van gegevens op mobiel of laptop is vaak niet voldoende.  Je spreekbeurt op een USB stick zetten, wat gebeurt er uiteindelijk met de USB stick?  Bedenk met de kinderen meer voorbeelden op school maar ook van thuis.</vt:lpstr>
      <vt:lpstr>Wat kun je doen met privacygevoelige materiaal zodat iemand anders geen toegang heeft tot je persoonsgegevens? Bespreek wat de beste keuze is met de kinderen.</vt:lpstr>
      <vt:lpstr>Instructie docent - antwoorden</vt:lpstr>
      <vt:lpstr>Test van een van de bedrijven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Privacy Week bewustwordingscampagne april 2022 </dc:title>
  <dc:creator>Ria Luitjes</dc:creator>
  <cp:lastModifiedBy>Ria Luitjes</cp:lastModifiedBy>
  <cp:revision>29</cp:revision>
  <dcterms:created xsi:type="dcterms:W3CDTF">2022-03-21T23:24:49Z</dcterms:created>
  <dcterms:modified xsi:type="dcterms:W3CDTF">2023-01-23T09:49:09Z</dcterms:modified>
</cp:coreProperties>
</file>